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3"/>
  </p:notesMasterIdLst>
  <p:handoutMasterIdLst>
    <p:handoutMasterId r:id="rId74"/>
  </p:handoutMasterIdLst>
  <p:sldIdLst>
    <p:sldId id="2448" r:id="rId5"/>
    <p:sldId id="2462" r:id="rId6"/>
    <p:sldId id="2539" r:id="rId7"/>
    <p:sldId id="259" r:id="rId8"/>
    <p:sldId id="2465" r:id="rId9"/>
    <p:sldId id="2515" r:id="rId10"/>
    <p:sldId id="2516" r:id="rId11"/>
    <p:sldId id="2451" r:id="rId12"/>
    <p:sldId id="2466" r:id="rId13"/>
    <p:sldId id="2467" r:id="rId14"/>
    <p:sldId id="2468" r:id="rId15"/>
    <p:sldId id="2473" r:id="rId16"/>
    <p:sldId id="2474" r:id="rId17"/>
    <p:sldId id="2479" r:id="rId18"/>
    <p:sldId id="2475" r:id="rId19"/>
    <p:sldId id="2484" r:id="rId20"/>
    <p:sldId id="2485" r:id="rId21"/>
    <p:sldId id="2542" r:id="rId22"/>
    <p:sldId id="2517" r:id="rId23"/>
    <p:sldId id="2486" r:id="rId24"/>
    <p:sldId id="2487" r:id="rId25"/>
    <p:sldId id="2488" r:id="rId26"/>
    <p:sldId id="2489" r:id="rId27"/>
    <p:sldId id="2490" r:id="rId28"/>
    <p:sldId id="2491" r:id="rId29"/>
    <p:sldId id="2492" r:id="rId30"/>
    <p:sldId id="2518" r:id="rId31"/>
    <p:sldId id="2493" r:id="rId32"/>
    <p:sldId id="2494" r:id="rId33"/>
    <p:sldId id="2519" r:id="rId34"/>
    <p:sldId id="2495" r:id="rId35"/>
    <p:sldId id="2501" r:id="rId36"/>
    <p:sldId id="2502" r:id="rId37"/>
    <p:sldId id="2503" r:id="rId38"/>
    <p:sldId id="2496" r:id="rId39"/>
    <p:sldId id="2497" r:id="rId40"/>
    <p:sldId id="2498" r:id="rId41"/>
    <p:sldId id="2499" r:id="rId42"/>
    <p:sldId id="2500" r:id="rId43"/>
    <p:sldId id="2520" r:id="rId44"/>
    <p:sldId id="2505" r:id="rId45"/>
    <p:sldId id="2507" r:id="rId46"/>
    <p:sldId id="2508" r:id="rId47"/>
    <p:sldId id="2509" r:id="rId48"/>
    <p:sldId id="2510" r:id="rId49"/>
    <p:sldId id="2511" r:id="rId50"/>
    <p:sldId id="2512" r:id="rId51"/>
    <p:sldId id="2513" r:id="rId52"/>
    <p:sldId id="2521" r:id="rId53"/>
    <p:sldId id="2522" r:id="rId54"/>
    <p:sldId id="2523" r:id="rId55"/>
    <p:sldId id="2531" r:id="rId56"/>
    <p:sldId id="2529" r:id="rId57"/>
    <p:sldId id="2537" r:id="rId58"/>
    <p:sldId id="2526" r:id="rId59"/>
    <p:sldId id="2534" r:id="rId60"/>
    <p:sldId id="2530" r:id="rId61"/>
    <p:sldId id="2538" r:id="rId62"/>
    <p:sldId id="2524" r:id="rId63"/>
    <p:sldId id="2532" r:id="rId64"/>
    <p:sldId id="2525" r:id="rId65"/>
    <p:sldId id="2533" r:id="rId66"/>
    <p:sldId id="2527" r:id="rId67"/>
    <p:sldId id="2535" r:id="rId68"/>
    <p:sldId id="2528" r:id="rId69"/>
    <p:sldId id="2536" r:id="rId70"/>
    <p:sldId id="2540" r:id="rId71"/>
    <p:sldId id="243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reza T" initials="AT" lastIdx="1" clrIdx="0">
    <p:extLst>
      <p:ext uri="{19B8F6BF-5375-455C-9EA6-DF929625EA0E}">
        <p15:presenceInfo xmlns:p15="http://schemas.microsoft.com/office/powerpoint/2012/main" userId="e7fafbafc1f5c7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5033" autoAdjust="0"/>
  </p:normalViewPr>
  <p:slideViewPr>
    <p:cSldViewPr snapToGrid="0">
      <p:cViewPr varScale="1">
        <p:scale>
          <a:sx n="77" d="100"/>
          <a:sy n="77" d="100"/>
        </p:scale>
        <p:origin x="240" y="8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30T12:28:01.041" idx="1">
    <p:pos x="6058" y="2343"/>
    <p:text/>
    <p:extLst>
      <p:ext uri="{C676402C-5697-4E1C-873F-D02D1690AC5C}">
        <p15:threadingInfo xmlns:p15="http://schemas.microsoft.com/office/powerpoint/2012/main" timeZoneBias="-27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9/5/2020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217529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60475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17884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187223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300202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1374740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71900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54496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337616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46236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550892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73921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16896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71123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205843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407808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994877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236093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2789724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1598322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57297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425552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448038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391891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582616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893712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dirty="0"/>
          </a:p>
        </p:txBody>
      </p:sp>
    </p:spTree>
    <p:extLst>
      <p:ext uri="{BB962C8B-B14F-4D97-AF65-F5344CB8AC3E}">
        <p14:creationId xmlns:p14="http://schemas.microsoft.com/office/powerpoint/2010/main" val="2452675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dirty="0"/>
          </a:p>
        </p:txBody>
      </p:sp>
    </p:spTree>
    <p:extLst>
      <p:ext uri="{BB962C8B-B14F-4D97-AF65-F5344CB8AC3E}">
        <p14:creationId xmlns:p14="http://schemas.microsoft.com/office/powerpoint/2010/main" val="2317522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2253989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47</a:t>
            </a:fld>
            <a:endParaRPr lang="en-US" dirty="0"/>
          </a:p>
        </p:txBody>
      </p:sp>
    </p:spTree>
    <p:extLst>
      <p:ext uri="{BB962C8B-B14F-4D97-AF65-F5344CB8AC3E}">
        <p14:creationId xmlns:p14="http://schemas.microsoft.com/office/powerpoint/2010/main" val="4106897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593008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50</a:t>
            </a:fld>
            <a:endParaRPr lang="en-US" dirty="0"/>
          </a:p>
        </p:txBody>
      </p:sp>
    </p:spTree>
    <p:extLst>
      <p:ext uri="{BB962C8B-B14F-4D97-AF65-F5344CB8AC3E}">
        <p14:creationId xmlns:p14="http://schemas.microsoft.com/office/powerpoint/2010/main" val="186112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066445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51</a:t>
            </a:fld>
            <a:endParaRPr lang="en-US" dirty="0"/>
          </a:p>
        </p:txBody>
      </p:sp>
    </p:spTree>
    <p:extLst>
      <p:ext uri="{BB962C8B-B14F-4D97-AF65-F5344CB8AC3E}">
        <p14:creationId xmlns:p14="http://schemas.microsoft.com/office/powerpoint/2010/main" val="299230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52</a:t>
            </a:fld>
            <a:endParaRPr lang="en-US" dirty="0"/>
          </a:p>
        </p:txBody>
      </p:sp>
    </p:spTree>
    <p:extLst>
      <p:ext uri="{BB962C8B-B14F-4D97-AF65-F5344CB8AC3E}">
        <p14:creationId xmlns:p14="http://schemas.microsoft.com/office/powerpoint/2010/main" val="1059701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53</a:t>
            </a:fld>
            <a:endParaRPr lang="en-US" dirty="0"/>
          </a:p>
        </p:txBody>
      </p:sp>
    </p:spTree>
    <p:extLst>
      <p:ext uri="{BB962C8B-B14F-4D97-AF65-F5344CB8AC3E}">
        <p14:creationId xmlns:p14="http://schemas.microsoft.com/office/powerpoint/2010/main" val="30780933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54</a:t>
            </a:fld>
            <a:endParaRPr lang="en-US" dirty="0"/>
          </a:p>
        </p:txBody>
      </p:sp>
    </p:spTree>
    <p:extLst>
      <p:ext uri="{BB962C8B-B14F-4D97-AF65-F5344CB8AC3E}">
        <p14:creationId xmlns:p14="http://schemas.microsoft.com/office/powerpoint/2010/main" val="3968518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55</a:t>
            </a:fld>
            <a:endParaRPr lang="en-US" dirty="0"/>
          </a:p>
        </p:txBody>
      </p:sp>
    </p:spTree>
    <p:extLst>
      <p:ext uri="{BB962C8B-B14F-4D97-AF65-F5344CB8AC3E}">
        <p14:creationId xmlns:p14="http://schemas.microsoft.com/office/powerpoint/2010/main" val="1394392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56</a:t>
            </a:fld>
            <a:endParaRPr lang="en-US" dirty="0"/>
          </a:p>
        </p:txBody>
      </p:sp>
    </p:spTree>
    <p:extLst>
      <p:ext uri="{BB962C8B-B14F-4D97-AF65-F5344CB8AC3E}">
        <p14:creationId xmlns:p14="http://schemas.microsoft.com/office/powerpoint/2010/main" val="1781412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57</a:t>
            </a:fld>
            <a:endParaRPr lang="en-US" dirty="0"/>
          </a:p>
        </p:txBody>
      </p:sp>
    </p:spTree>
    <p:extLst>
      <p:ext uri="{BB962C8B-B14F-4D97-AF65-F5344CB8AC3E}">
        <p14:creationId xmlns:p14="http://schemas.microsoft.com/office/powerpoint/2010/main" val="3786644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58</a:t>
            </a:fld>
            <a:endParaRPr lang="en-US" dirty="0"/>
          </a:p>
        </p:txBody>
      </p:sp>
    </p:spTree>
    <p:extLst>
      <p:ext uri="{BB962C8B-B14F-4D97-AF65-F5344CB8AC3E}">
        <p14:creationId xmlns:p14="http://schemas.microsoft.com/office/powerpoint/2010/main" val="260916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59</a:t>
            </a:fld>
            <a:endParaRPr lang="en-US" dirty="0"/>
          </a:p>
        </p:txBody>
      </p:sp>
    </p:spTree>
    <p:extLst>
      <p:ext uri="{BB962C8B-B14F-4D97-AF65-F5344CB8AC3E}">
        <p14:creationId xmlns:p14="http://schemas.microsoft.com/office/powerpoint/2010/main" val="598978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323380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784549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61</a:t>
            </a:fld>
            <a:endParaRPr lang="en-US" dirty="0"/>
          </a:p>
        </p:txBody>
      </p:sp>
    </p:spTree>
    <p:extLst>
      <p:ext uri="{BB962C8B-B14F-4D97-AF65-F5344CB8AC3E}">
        <p14:creationId xmlns:p14="http://schemas.microsoft.com/office/powerpoint/2010/main" val="442831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62</a:t>
            </a:fld>
            <a:endParaRPr lang="en-US" dirty="0"/>
          </a:p>
        </p:txBody>
      </p:sp>
    </p:spTree>
    <p:extLst>
      <p:ext uri="{BB962C8B-B14F-4D97-AF65-F5344CB8AC3E}">
        <p14:creationId xmlns:p14="http://schemas.microsoft.com/office/powerpoint/2010/main" val="211163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63</a:t>
            </a:fld>
            <a:endParaRPr lang="en-US" dirty="0"/>
          </a:p>
        </p:txBody>
      </p:sp>
    </p:spTree>
    <p:extLst>
      <p:ext uri="{BB962C8B-B14F-4D97-AF65-F5344CB8AC3E}">
        <p14:creationId xmlns:p14="http://schemas.microsoft.com/office/powerpoint/2010/main" val="2019673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64</a:t>
            </a:fld>
            <a:endParaRPr lang="en-US" dirty="0"/>
          </a:p>
        </p:txBody>
      </p:sp>
    </p:spTree>
    <p:extLst>
      <p:ext uri="{BB962C8B-B14F-4D97-AF65-F5344CB8AC3E}">
        <p14:creationId xmlns:p14="http://schemas.microsoft.com/office/powerpoint/2010/main" val="1099396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65</a:t>
            </a:fld>
            <a:endParaRPr lang="en-US" dirty="0"/>
          </a:p>
        </p:txBody>
      </p:sp>
    </p:spTree>
    <p:extLst>
      <p:ext uri="{BB962C8B-B14F-4D97-AF65-F5344CB8AC3E}">
        <p14:creationId xmlns:p14="http://schemas.microsoft.com/office/powerpoint/2010/main" val="2195610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66</a:t>
            </a:fld>
            <a:endParaRPr lang="en-US" dirty="0"/>
          </a:p>
        </p:txBody>
      </p:sp>
    </p:spTree>
    <p:extLst>
      <p:ext uri="{BB962C8B-B14F-4D97-AF65-F5344CB8AC3E}">
        <p14:creationId xmlns:p14="http://schemas.microsoft.com/office/powerpoint/2010/main" val="2019129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67</a:t>
            </a:fld>
            <a:endParaRPr lang="en-US" dirty="0"/>
          </a:p>
        </p:txBody>
      </p:sp>
    </p:spTree>
    <p:extLst>
      <p:ext uri="{BB962C8B-B14F-4D97-AF65-F5344CB8AC3E}">
        <p14:creationId xmlns:p14="http://schemas.microsoft.com/office/powerpoint/2010/main" val="3155934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3825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79977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375816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235641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6.png"/><Relationship Id="rId4"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9.png"/><Relationship Id="rId4"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2.png"/><Relationship Id="rId4"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5.png"/><Relationship Id="rId4"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8.png"/><Relationship Id="rId4"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1.png"/><Relationship Id="rId4"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4.png"/><Relationship Id="rId4"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475225"/>
            <a:ext cx="11490325" cy="823913"/>
          </a:xfrm>
        </p:spPr>
        <p:txBody>
          <a:bodyPr/>
          <a:lstStyle/>
          <a:p>
            <a:r>
              <a:rPr lang="en-US" dirty="0"/>
              <a:t>Design &amp; simulation of an intelligent agent</a:t>
            </a:r>
            <a:r>
              <a:rPr lang="fa-IR"/>
              <a:t> </a:t>
            </a:r>
            <a:r>
              <a:rPr lang="en-US"/>
              <a:t>with </a:t>
            </a:r>
            <a:r>
              <a:rPr lang="en-US" dirty="0"/>
              <a:t>RL</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2020.9.01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Alireza </a:t>
            </a:r>
            <a:r>
              <a:rPr lang="en-US" dirty="0" err="1"/>
              <a:t>talakoobi</a:t>
            </a:r>
            <a:r>
              <a:rPr lang="en-US" dirty="0"/>
              <a:t>	95242088</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38638" y="885685"/>
            <a:ext cx="5897218" cy="884238"/>
          </a:xfrm>
        </p:spPr>
        <p:txBody>
          <a:bodyPr/>
          <a:lstStyle/>
          <a:p>
            <a:r>
              <a:rPr lang="en-US" dirty="0"/>
              <a:t>How it works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768178" y="1819786"/>
            <a:ext cx="3017520" cy="464871"/>
          </a:xfrm>
        </p:spPr>
        <p:txBody>
          <a:bodyPr/>
          <a:lstStyle/>
          <a:p>
            <a:r>
              <a:rPr lang="en-US" dirty="0"/>
              <a:t>pictures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86834" y="2497166"/>
            <a:ext cx="5479255" cy="3971137"/>
          </a:xfrm>
        </p:spPr>
        <p:txBody>
          <a:bodyPr>
            <a:normAutofit/>
          </a:bodyPr>
          <a:lstStyle/>
          <a:p>
            <a:endParaRPr lang="en-US" dirty="0"/>
          </a:p>
          <a:p>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11" name="Picture 10">
            <a:extLst>
              <a:ext uri="{FF2B5EF4-FFF2-40B4-BE49-F238E27FC236}">
                <a16:creationId xmlns:a16="http://schemas.microsoft.com/office/drawing/2014/main" id="{D91D872D-EA48-417C-BA25-5CC523EADBA2}"/>
              </a:ext>
            </a:extLst>
          </p:cNvPr>
          <p:cNvPicPr/>
          <p:nvPr/>
        </p:nvPicPr>
        <p:blipFill rotWithShape="1">
          <a:blip r:embed="rId3">
            <a:extLst>
              <a:ext uri="{28A0092B-C50C-407E-A947-70E740481C1C}">
                <a14:useLocalDpi xmlns:a14="http://schemas.microsoft.com/office/drawing/2010/main" val="0"/>
              </a:ext>
            </a:extLst>
          </a:blip>
          <a:srcRect r="1073" b="3157"/>
          <a:stretch/>
        </p:blipFill>
        <p:spPr bwMode="auto">
          <a:xfrm>
            <a:off x="6368775" y="1769923"/>
            <a:ext cx="4666100" cy="1907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BBAEC64-4313-4012-9C1F-E83955AED434}"/>
              </a:ext>
            </a:extLst>
          </p:cNvPr>
          <p:cNvPicPr>
            <a:picLocks noChangeAspect="1"/>
          </p:cNvPicPr>
          <p:nvPr/>
        </p:nvPicPr>
        <p:blipFill>
          <a:blip r:embed="rId4"/>
          <a:stretch>
            <a:fillRect/>
          </a:stretch>
        </p:blipFill>
        <p:spPr>
          <a:xfrm>
            <a:off x="7058533" y="3906773"/>
            <a:ext cx="3286584" cy="1267002"/>
          </a:xfrm>
          <a:prstGeom prst="rect">
            <a:avLst/>
          </a:prstGeom>
        </p:spPr>
      </p:pic>
      <p:pic>
        <p:nvPicPr>
          <p:cNvPr id="12" name="Picture 11">
            <a:extLst>
              <a:ext uri="{FF2B5EF4-FFF2-40B4-BE49-F238E27FC236}">
                <a16:creationId xmlns:a16="http://schemas.microsoft.com/office/drawing/2014/main" id="{D022BF06-5CCD-4FB3-B096-57E89AC303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35889" y="3194182"/>
            <a:ext cx="4967764" cy="268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3666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err="1"/>
              <a:t>Reinforcment</a:t>
            </a:r>
            <a:r>
              <a:rPr lang="en-US" dirty="0"/>
              <a:t> learning</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Quick 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497165"/>
            <a:ext cx="5479255" cy="3971137"/>
          </a:xfrm>
        </p:spPr>
        <p:txBody>
          <a:bodyPr>
            <a:normAutofit fontScale="77500" lnSpcReduction="20000"/>
          </a:bodyPr>
          <a:lstStyle/>
          <a:p>
            <a:endParaRPr lang="en-US" dirty="0"/>
          </a:p>
          <a:p>
            <a:r>
              <a:rPr lang="en-US" dirty="0"/>
              <a:t>Reinforcement learning is the training of machine learning models to make a sequence of decisions. The agent learns to achieve a goal in an uncertain, potentially complex environment. In reinforcement learning, an artificial intelligence faces a game-like situation. The computer employs trial and error to come up with a solution to the problem. To get the machine to do what the programmer wants, the artificial intelligence gets either rewards or penalties for the actions it performs. Its goal is to maximize the total reward.</a:t>
            </a:r>
          </a:p>
          <a:p>
            <a:r>
              <a:rPr lang="en-US" dirty="0"/>
              <a:t>Although the designer sets the reward policy–that is, the rules of the game–he gives the model no hints or suggestions for how to solve the game. It’s up to the model to figure out how to perform the task to maximize the reward, starting from totally random trials and finishing with sophisticated tactics and superhuman skills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3074" name="Picture 2" descr="5 Things You Need to Know about Reinforcement Learning">
            <a:extLst>
              <a:ext uri="{FF2B5EF4-FFF2-40B4-BE49-F238E27FC236}">
                <a16:creationId xmlns:a16="http://schemas.microsoft.com/office/drawing/2014/main" id="{4C2C8BD3-57B5-432D-9690-6781D9168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53" y="472254"/>
            <a:ext cx="4916901" cy="1896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59C452BD-CA93-4C87-A0E4-FC4F59275453}"/>
              </a:ext>
            </a:extLst>
          </p:cNvPr>
          <p:cNvPicPr>
            <a:picLocks noChangeAspect="1"/>
          </p:cNvPicPr>
          <p:nvPr/>
        </p:nvPicPr>
        <p:blipFill>
          <a:blip r:embed="rId4"/>
          <a:stretch>
            <a:fillRect/>
          </a:stretch>
        </p:blipFill>
        <p:spPr>
          <a:xfrm>
            <a:off x="6521399" y="3312602"/>
            <a:ext cx="4258462" cy="1028890"/>
          </a:xfrm>
          <a:prstGeom prst="rect">
            <a:avLst/>
          </a:prstGeom>
        </p:spPr>
      </p:pic>
      <p:pic>
        <p:nvPicPr>
          <p:cNvPr id="11" name="Picture 10">
            <a:extLst>
              <a:ext uri="{FF2B5EF4-FFF2-40B4-BE49-F238E27FC236}">
                <a16:creationId xmlns:a16="http://schemas.microsoft.com/office/drawing/2014/main" id="{7F6B11D4-7A78-41CD-81C1-BB1A0108B368}"/>
              </a:ext>
            </a:extLst>
          </p:cNvPr>
          <p:cNvPicPr>
            <a:picLocks noChangeAspect="1"/>
          </p:cNvPicPr>
          <p:nvPr/>
        </p:nvPicPr>
        <p:blipFill>
          <a:blip r:embed="rId5"/>
          <a:stretch>
            <a:fillRect/>
          </a:stretch>
        </p:blipFill>
        <p:spPr>
          <a:xfrm>
            <a:off x="6490602" y="4715333"/>
            <a:ext cx="4289259" cy="1139976"/>
          </a:xfrm>
          <a:prstGeom prst="rect">
            <a:avLst/>
          </a:prstGeom>
        </p:spPr>
      </p:pic>
    </p:spTree>
    <p:extLst>
      <p:ext uri="{BB962C8B-B14F-4D97-AF65-F5344CB8AC3E}">
        <p14:creationId xmlns:p14="http://schemas.microsoft.com/office/powerpoint/2010/main" val="306669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What is an episode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S,A,R,S,A,R,…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11" name="Picture 2" descr="The agent-environment interaction in reinforcement learning. (Source: Sutton and Barto, 2017)">
            <a:extLst>
              <a:ext uri="{FF2B5EF4-FFF2-40B4-BE49-F238E27FC236}">
                <a16:creationId xmlns:a16="http://schemas.microsoft.com/office/drawing/2014/main" id="{303D6C5A-4B28-4164-A81C-0B1C2899D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15" y="2375264"/>
            <a:ext cx="3764575" cy="13976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58EC3325-A972-4329-BD81-D6E71DCF3FD7}"/>
              </a:ext>
            </a:extLst>
          </p:cNvPr>
          <p:cNvSpPr txBox="1">
            <a:spLocks/>
          </p:cNvSpPr>
          <p:nvPr/>
        </p:nvSpPr>
        <p:spPr>
          <a:xfrm>
            <a:off x="1775997" y="5339558"/>
            <a:ext cx="5646810" cy="37912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S0 , A0 , R1 , S1 , A1 , R2 , …   , ST</a:t>
            </a:r>
          </a:p>
        </p:txBody>
      </p:sp>
      <p:sp>
        <p:nvSpPr>
          <p:cNvPr id="14" name="Content Placeholder 2">
            <a:extLst>
              <a:ext uri="{FF2B5EF4-FFF2-40B4-BE49-F238E27FC236}">
                <a16:creationId xmlns:a16="http://schemas.microsoft.com/office/drawing/2014/main" id="{B9EEC352-4A9F-470D-84AA-5C11C6B2D6DB}"/>
              </a:ext>
            </a:extLst>
          </p:cNvPr>
          <p:cNvSpPr txBox="1">
            <a:spLocks/>
          </p:cNvSpPr>
          <p:nvPr/>
        </p:nvSpPr>
        <p:spPr>
          <a:xfrm>
            <a:off x="429975" y="5411786"/>
            <a:ext cx="1028967" cy="379128"/>
          </a:xfrm>
          <a:prstGeom prst="rect">
            <a:avLst/>
          </a:prstGeom>
        </p:spPr>
        <p:txBody>
          <a:bodyPr vert="horz" lIns="45720" tIns="45720" rIns="4572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EPISODE : </a:t>
            </a:r>
          </a:p>
        </p:txBody>
      </p:sp>
      <p:pic>
        <p:nvPicPr>
          <p:cNvPr id="20" name="Content Placeholder 4">
            <a:extLst>
              <a:ext uri="{FF2B5EF4-FFF2-40B4-BE49-F238E27FC236}">
                <a16:creationId xmlns:a16="http://schemas.microsoft.com/office/drawing/2014/main" id="{47AA22A3-C3D0-429F-9EEB-59847615EC89}"/>
              </a:ext>
            </a:extLst>
          </p:cNvPr>
          <p:cNvPicPr>
            <a:picLocks noChangeAspect="1"/>
          </p:cNvPicPr>
          <p:nvPr/>
        </p:nvPicPr>
        <p:blipFill>
          <a:blip r:embed="rId4"/>
          <a:stretch>
            <a:fillRect/>
          </a:stretch>
        </p:blipFill>
        <p:spPr>
          <a:xfrm>
            <a:off x="6031675" y="1974892"/>
            <a:ext cx="5517594" cy="1876762"/>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8B2EB64-5EF7-42EC-B8BC-C69EFB83FC3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1707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Q-table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State-action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497165"/>
            <a:ext cx="5479255" cy="3971137"/>
          </a:xfrm>
        </p:spPr>
        <p:txBody>
          <a:bodyPr>
            <a:normAutofit/>
          </a:bodyPr>
          <a:lstStyle/>
          <a:p>
            <a:pPr>
              <a:lnSpc>
                <a:spcPct val="150000"/>
              </a:lnSpc>
            </a:pPr>
            <a:endParaRPr lang="en-US" dirty="0"/>
          </a:p>
          <a:p>
            <a:pPr marL="342900" indent="-342900">
              <a:lnSpc>
                <a:spcPct val="150000"/>
              </a:lnSpc>
              <a:buClr>
                <a:schemeClr val="accent3"/>
              </a:buClr>
              <a:buFont typeface="Courier New" panose="02070309020205020404" pitchFamily="49" charset="0"/>
              <a:buChar char="o"/>
            </a:pPr>
            <a:endParaRPr lang="en-US" sz="16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11" name="Content Placeholder 4">
            <a:extLst>
              <a:ext uri="{FF2B5EF4-FFF2-40B4-BE49-F238E27FC236}">
                <a16:creationId xmlns:a16="http://schemas.microsoft.com/office/drawing/2014/main" id="{E85F1BFD-EE9E-48C8-95A0-8C38A376D12E}"/>
              </a:ext>
            </a:extLst>
          </p:cNvPr>
          <p:cNvPicPr>
            <a:picLocks noChangeAspect="1"/>
          </p:cNvPicPr>
          <p:nvPr/>
        </p:nvPicPr>
        <p:blipFill>
          <a:blip r:embed="rId3"/>
          <a:stretch>
            <a:fillRect/>
          </a:stretch>
        </p:blipFill>
        <p:spPr>
          <a:xfrm>
            <a:off x="4451234" y="2296768"/>
            <a:ext cx="3254022" cy="250719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63B3BA3F-312A-43F0-B21D-56108A12B3C7}"/>
              </a:ext>
            </a:extLst>
          </p:cNvPr>
          <p:cNvPicPr>
            <a:picLocks noChangeAspect="1"/>
          </p:cNvPicPr>
          <p:nvPr/>
        </p:nvPicPr>
        <p:blipFill rotWithShape="1">
          <a:blip r:embed="rId4"/>
          <a:srcRect l="40050" t="56933" r="33325" b="29067"/>
          <a:stretch/>
        </p:blipFill>
        <p:spPr>
          <a:xfrm>
            <a:off x="4472940" y="5297944"/>
            <a:ext cx="3246120" cy="960120"/>
          </a:xfrm>
          <a:prstGeom prst="rect">
            <a:avLst/>
          </a:prstGeom>
        </p:spPr>
      </p:pic>
    </p:spTree>
    <p:extLst>
      <p:ext uri="{BB962C8B-B14F-4D97-AF65-F5344CB8AC3E}">
        <p14:creationId xmlns:p14="http://schemas.microsoft.com/office/powerpoint/2010/main" val="386846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Explore exploit dilemma</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Which one to choose?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354893"/>
            <a:ext cx="10760048" cy="4113409"/>
          </a:xfrm>
        </p:spPr>
        <p:txBody>
          <a:bodyPr>
            <a:normAutofit/>
          </a:bodyPr>
          <a:lstStyle/>
          <a:p>
            <a:pPr marL="0" indent="0">
              <a:lnSpc>
                <a:spcPct val="150000"/>
              </a:lnSpc>
              <a:buNone/>
            </a:pPr>
            <a:r>
              <a:rPr lang="en-US" sz="2200" b="1" dirty="0"/>
              <a:t>1. Always Exploiting</a:t>
            </a:r>
          </a:p>
          <a:p>
            <a:pPr marL="0" indent="0">
              <a:buNone/>
            </a:pPr>
            <a:r>
              <a:rPr lang="en-US" sz="2000" dirty="0"/>
              <a:t>	You wouldn’t know if you could earn more by pulling other levers.</a:t>
            </a:r>
          </a:p>
          <a:p>
            <a:pPr marL="0" indent="0">
              <a:lnSpc>
                <a:spcPct val="150000"/>
              </a:lnSpc>
              <a:buNone/>
            </a:pPr>
            <a:r>
              <a:rPr lang="en-US" sz="2200" b="1" dirty="0"/>
              <a:t>2. Always Exploring</a:t>
            </a:r>
          </a:p>
          <a:p>
            <a:pPr marL="0" indent="0">
              <a:buNone/>
            </a:pPr>
            <a:r>
              <a:rPr lang="en-US" sz="2000" dirty="0"/>
              <a:t>	You wouldn’t learn anything from your previous actions.</a:t>
            </a:r>
          </a:p>
          <a:p>
            <a:pPr marL="0" indent="0">
              <a:lnSpc>
                <a:spcPct val="150000"/>
              </a:lnSpc>
              <a:buNone/>
            </a:pPr>
            <a:r>
              <a:rPr lang="en-US" sz="2200" b="1" dirty="0"/>
              <a:t>3. Epsilon Greedy</a:t>
            </a:r>
          </a:p>
          <a:p>
            <a:pPr marL="0" indent="0">
              <a:buNone/>
            </a:pPr>
            <a:r>
              <a:rPr lang="en-US" sz="2000" dirty="0"/>
              <a:t>	You pull the best lever 70% of the time (exploitation). And 30% of the time at random (exploration)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6" name="Picture 5">
            <a:extLst>
              <a:ext uri="{FF2B5EF4-FFF2-40B4-BE49-F238E27FC236}">
                <a16:creationId xmlns:a16="http://schemas.microsoft.com/office/drawing/2014/main" id="{4F22A74E-F94B-4E1D-9C47-2F841DB968F6}"/>
              </a:ext>
            </a:extLst>
          </p:cNvPr>
          <p:cNvPicPr>
            <a:picLocks noChangeAspect="1"/>
          </p:cNvPicPr>
          <p:nvPr/>
        </p:nvPicPr>
        <p:blipFill rotWithShape="1">
          <a:blip r:embed="rId3"/>
          <a:srcRect l="50000" t="-3387"/>
          <a:stretch/>
        </p:blipFill>
        <p:spPr>
          <a:xfrm>
            <a:off x="9692148" y="1141570"/>
            <a:ext cx="1636871" cy="1641603"/>
          </a:xfrm>
          <a:prstGeom prst="rect">
            <a:avLst/>
          </a:prstGeom>
        </p:spPr>
      </p:pic>
      <p:pic>
        <p:nvPicPr>
          <p:cNvPr id="7" name="Picture 6">
            <a:extLst>
              <a:ext uri="{FF2B5EF4-FFF2-40B4-BE49-F238E27FC236}">
                <a16:creationId xmlns:a16="http://schemas.microsoft.com/office/drawing/2014/main" id="{3FEC15E7-F1C4-490E-9ECB-664E35961647}"/>
              </a:ext>
            </a:extLst>
          </p:cNvPr>
          <p:cNvPicPr>
            <a:picLocks noChangeAspect="1"/>
          </p:cNvPicPr>
          <p:nvPr/>
        </p:nvPicPr>
        <p:blipFill rotWithShape="1">
          <a:blip r:embed="rId3"/>
          <a:srcRect r="50000"/>
          <a:stretch/>
        </p:blipFill>
        <p:spPr>
          <a:xfrm>
            <a:off x="7249665" y="1168464"/>
            <a:ext cx="1636871" cy="1587817"/>
          </a:xfrm>
          <a:prstGeom prst="rect">
            <a:avLst/>
          </a:prstGeom>
        </p:spPr>
      </p:pic>
    </p:spTree>
    <p:extLst>
      <p:ext uri="{BB962C8B-B14F-4D97-AF65-F5344CB8AC3E}">
        <p14:creationId xmlns:p14="http://schemas.microsoft.com/office/powerpoint/2010/main" val="95267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Different methods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Which one to choose?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354893"/>
            <a:ext cx="11035621" cy="4113409"/>
          </a:xfrm>
        </p:spPr>
        <p:txBody>
          <a:bodyPr>
            <a:normAutofit/>
          </a:bodyPr>
          <a:lstStyle/>
          <a:p>
            <a:pPr>
              <a:buClr>
                <a:schemeClr val="accent3"/>
              </a:buClr>
            </a:pPr>
            <a:r>
              <a:rPr lang="en-US" b="1" dirty="0"/>
              <a:t>Monte </a:t>
            </a:r>
            <a:r>
              <a:rPr lang="en-US" b="1" dirty="0" err="1"/>
              <a:t>carlo</a:t>
            </a:r>
            <a:endParaRPr lang="en-US" b="1" dirty="0"/>
          </a:p>
          <a:p>
            <a:pPr>
              <a:buClr>
                <a:schemeClr val="accent3"/>
              </a:buClr>
            </a:pPr>
            <a:r>
              <a:rPr lang="en-US" b="1" dirty="0"/>
              <a:t>Td learning</a:t>
            </a:r>
          </a:p>
          <a:p>
            <a:pPr>
              <a:buClr>
                <a:schemeClr val="accent3"/>
              </a:buClr>
            </a:pPr>
            <a:r>
              <a:rPr lang="en-US" b="1" dirty="0" err="1"/>
              <a:t>Sarsa</a:t>
            </a:r>
            <a:r>
              <a:rPr lang="en-US" b="1" dirty="0"/>
              <a:t>(0)</a:t>
            </a:r>
          </a:p>
          <a:p>
            <a:pPr>
              <a:buClr>
                <a:schemeClr val="accent3"/>
              </a:buClr>
            </a:pPr>
            <a:r>
              <a:rPr lang="en-US" b="1" dirty="0" err="1"/>
              <a:t>Sarsa</a:t>
            </a:r>
            <a:r>
              <a:rPr lang="en-US" b="1" dirty="0"/>
              <a:t> max = Q-learning</a:t>
            </a:r>
          </a:p>
          <a:p>
            <a:pPr>
              <a:buClr>
                <a:schemeClr val="accent3"/>
              </a:buClr>
            </a:pPr>
            <a:r>
              <a:rPr lang="en-US" b="1" dirty="0" err="1"/>
              <a:t>Expexted</a:t>
            </a:r>
            <a:r>
              <a:rPr lang="en-US" b="1" dirty="0"/>
              <a:t> </a:t>
            </a:r>
            <a:r>
              <a:rPr lang="en-US" b="1" dirty="0" err="1"/>
              <a:t>sarsa</a:t>
            </a:r>
            <a:endParaRPr lang="en-US" b="1" dirty="0"/>
          </a:p>
          <a:p>
            <a:pPr>
              <a:buClr>
                <a:schemeClr val="accent3"/>
              </a:buClr>
            </a:pPr>
            <a:r>
              <a:rPr lang="en-US" b="1" dirty="0" err="1"/>
              <a:t>Ppo</a:t>
            </a:r>
            <a:r>
              <a:rPr lang="en-US" b="1" dirty="0"/>
              <a:t> </a:t>
            </a:r>
          </a:p>
          <a:p>
            <a:pPr>
              <a:buClr>
                <a:schemeClr val="accent3"/>
              </a:buClr>
            </a:pPr>
            <a:r>
              <a:rPr lang="en-US" b="1" dirty="0"/>
              <a:t>Deep Q-networks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6" name="Picture 5" descr="روش مونت کارلو">
            <a:extLst>
              <a:ext uri="{FF2B5EF4-FFF2-40B4-BE49-F238E27FC236}">
                <a16:creationId xmlns:a16="http://schemas.microsoft.com/office/drawing/2014/main" id="{88263FF3-F9A2-43C2-91ED-DABF696028D2}"/>
              </a:ext>
            </a:extLst>
          </p:cNvPr>
          <p:cNvPicPr/>
          <p:nvPr/>
        </p:nvPicPr>
        <p:blipFill rotWithShape="1">
          <a:blip r:embed="rId3">
            <a:extLst>
              <a:ext uri="{28A0092B-C50C-407E-A947-70E740481C1C}">
                <a14:useLocalDpi xmlns:a14="http://schemas.microsoft.com/office/drawing/2010/main" val="0"/>
              </a:ext>
            </a:extLst>
          </a:blip>
          <a:srcRect b="46164"/>
          <a:stretch/>
        </p:blipFill>
        <p:spPr bwMode="auto">
          <a:xfrm>
            <a:off x="5038137" y="2826011"/>
            <a:ext cx="4562475" cy="439975"/>
          </a:xfrm>
          <a:prstGeom prst="rect">
            <a:avLst/>
          </a:prstGeom>
          <a:noFill/>
          <a:ln>
            <a:noFill/>
          </a:ln>
        </p:spPr>
      </p:pic>
      <p:pic>
        <p:nvPicPr>
          <p:cNvPr id="7" name="Picture 6" descr="روش یادگیری تفاوت زمانی">
            <a:extLst>
              <a:ext uri="{FF2B5EF4-FFF2-40B4-BE49-F238E27FC236}">
                <a16:creationId xmlns:a16="http://schemas.microsoft.com/office/drawing/2014/main" id="{B6632FD2-6D42-410D-A4E3-FC6E13ABE9A3}"/>
              </a:ext>
            </a:extLst>
          </p:cNvPr>
          <p:cNvPicPr/>
          <p:nvPr/>
        </p:nvPicPr>
        <p:blipFill rotWithShape="1">
          <a:blip r:embed="rId4">
            <a:extLst>
              <a:ext uri="{28A0092B-C50C-407E-A947-70E740481C1C}">
                <a14:useLocalDpi xmlns:a14="http://schemas.microsoft.com/office/drawing/2010/main" val="0"/>
              </a:ext>
            </a:extLst>
          </a:blip>
          <a:srcRect l="10321" t="39271" b="26335"/>
          <a:stretch/>
        </p:blipFill>
        <p:spPr bwMode="auto">
          <a:xfrm>
            <a:off x="4908089" y="4265894"/>
            <a:ext cx="4356382" cy="601249"/>
          </a:xfrm>
          <a:prstGeom prst="rect">
            <a:avLst/>
          </a:prstGeom>
          <a:noFill/>
          <a:ln>
            <a:noFill/>
          </a:ln>
        </p:spPr>
      </p:pic>
      <p:cxnSp>
        <p:nvCxnSpPr>
          <p:cNvPr id="3" name="Connector: Curved 2">
            <a:extLst>
              <a:ext uri="{FF2B5EF4-FFF2-40B4-BE49-F238E27FC236}">
                <a16:creationId xmlns:a16="http://schemas.microsoft.com/office/drawing/2014/main" id="{59FF7C53-E71E-4BE2-B2CA-8D7FEC520E9A}"/>
              </a:ext>
            </a:extLst>
          </p:cNvPr>
          <p:cNvCxnSpPr>
            <a:endCxn id="6" idx="1"/>
          </p:cNvCxnSpPr>
          <p:nvPr/>
        </p:nvCxnSpPr>
        <p:spPr>
          <a:xfrm>
            <a:off x="1791222" y="2655518"/>
            <a:ext cx="3246915" cy="390481"/>
          </a:xfrm>
          <a:prstGeom prst="curvedConnector3">
            <a:avLst>
              <a:gd name="adj1" fmla="val 49228"/>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9F70E37-3013-44C3-BECB-51DA23BCCDE3}"/>
              </a:ext>
            </a:extLst>
          </p:cNvPr>
          <p:cNvCxnSpPr>
            <a:endCxn id="7" idx="1"/>
          </p:cNvCxnSpPr>
          <p:nvPr/>
        </p:nvCxnSpPr>
        <p:spPr>
          <a:xfrm>
            <a:off x="1691014" y="3109300"/>
            <a:ext cx="3217075" cy="1457219"/>
          </a:xfrm>
          <a:prstGeom prst="curvedConnector3">
            <a:avLst>
              <a:gd name="adj1" fmla="val 50779"/>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54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Page 2</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4446055" y="1824577"/>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84CF0ADE-3240-47D6-BF9B-EA43641D5F4A}"/>
              </a:ext>
            </a:extLst>
          </p:cNvPr>
          <p:cNvPicPr>
            <a:picLocks noChangeAspect="1"/>
          </p:cNvPicPr>
          <p:nvPr/>
        </p:nvPicPr>
        <p:blipFill>
          <a:blip r:embed="rId3"/>
          <a:stretch>
            <a:fillRect/>
          </a:stretch>
        </p:blipFill>
        <p:spPr>
          <a:xfrm>
            <a:off x="4113443" y="389699"/>
            <a:ext cx="7851552" cy="5150152"/>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8167D95F-D0E5-4E24-ACCC-82A9E603B43B}"/>
              </a:ext>
            </a:extLst>
          </p:cNvPr>
          <p:cNvPicPr>
            <a:picLocks noGrp="1" noChangeAspect="1"/>
          </p:cNvPicPr>
          <p:nvPr>
            <p:ph idx="1"/>
          </p:nvPr>
        </p:nvPicPr>
        <p:blipFill>
          <a:blip r:embed="rId4"/>
          <a:stretch>
            <a:fillRect/>
          </a:stretch>
        </p:blipFill>
        <p:spPr>
          <a:xfrm>
            <a:off x="504943" y="4943140"/>
            <a:ext cx="5256212" cy="540678"/>
          </a:xfrm>
        </p:spPr>
      </p:pic>
      <p:pic>
        <p:nvPicPr>
          <p:cNvPr id="12" name="Picture 11">
            <a:extLst>
              <a:ext uri="{FF2B5EF4-FFF2-40B4-BE49-F238E27FC236}">
                <a16:creationId xmlns:a16="http://schemas.microsoft.com/office/drawing/2014/main" id="{3532A3B4-5F6E-4CAB-9CBD-9E83371F3F85}"/>
              </a:ext>
            </a:extLst>
          </p:cNvPr>
          <p:cNvPicPr>
            <a:picLocks noChangeAspect="1"/>
          </p:cNvPicPr>
          <p:nvPr/>
        </p:nvPicPr>
        <p:blipFill>
          <a:blip r:embed="rId5"/>
          <a:stretch>
            <a:fillRect/>
          </a:stretch>
        </p:blipFill>
        <p:spPr>
          <a:xfrm>
            <a:off x="588352" y="5924510"/>
            <a:ext cx="3722808" cy="223369"/>
          </a:xfrm>
          <a:prstGeom prst="rect">
            <a:avLst/>
          </a:prstGeom>
        </p:spPr>
      </p:pic>
      <p:pic>
        <p:nvPicPr>
          <p:cNvPr id="1026" name="Picture 2" descr="Deep Reinforcement Learning: MDP &amp; DQN - Xavier Giro-i-Nieto - UPC Ba…">
            <a:extLst>
              <a:ext uri="{FF2B5EF4-FFF2-40B4-BE49-F238E27FC236}">
                <a16:creationId xmlns:a16="http://schemas.microsoft.com/office/drawing/2014/main" id="{E8B36AED-FAE5-44AB-BB15-29B0DDDBD1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42889" r="656" b="21213"/>
          <a:stretch/>
        </p:blipFill>
        <p:spPr bwMode="auto">
          <a:xfrm>
            <a:off x="5261421" y="5605878"/>
            <a:ext cx="6037056" cy="12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597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262871"/>
            <a:ext cx="5603310" cy="1661297"/>
          </a:xfrm>
        </p:spPr>
        <p:txBody>
          <a:bodyPr>
            <a:normAutofit fontScale="90000"/>
          </a:bodyPr>
          <a:lstStyle/>
          <a:p>
            <a:r>
              <a:rPr lang="en-US" dirty="0"/>
              <a:t>Designing process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17</a:t>
            </a:fld>
            <a:endParaRPr lang="en-US" dirty="0"/>
          </a:p>
        </p:txBody>
      </p:sp>
    </p:spTree>
    <p:extLst>
      <p:ext uri="{BB962C8B-B14F-4D97-AF65-F5344CB8AC3E}">
        <p14:creationId xmlns:p14="http://schemas.microsoft.com/office/powerpoint/2010/main" val="3624386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9126109" y="642927"/>
            <a:ext cx="4846320" cy="1435947"/>
          </a:xfrm>
        </p:spPr>
        <p:txBody>
          <a:bodyPr/>
          <a:lstStyle/>
          <a:p>
            <a:r>
              <a:rPr lang="en-US" dirty="0"/>
              <a:t>summary</a:t>
            </a:r>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095999" y="2078874"/>
            <a:ext cx="5453269" cy="3798888"/>
          </a:xfrm>
        </p:spPr>
        <p:txBody>
          <a:bodyPr/>
          <a:lstStyle/>
          <a:p>
            <a:pPr marL="285750" indent="-285750">
              <a:buFont typeface="Arial" panose="020B0604020202020204" pitchFamily="34" charset="0"/>
              <a:buChar char="•"/>
            </a:pPr>
            <a:r>
              <a:rPr lang="en-US" dirty="0"/>
              <a:t>Simulation (unity, </a:t>
            </a:r>
            <a:r>
              <a:rPr lang="en-US" dirty="0" err="1"/>
              <a:t>c#</a:t>
            </a:r>
            <a:r>
              <a:rPr lang="en-US" dirty="0"/>
              <a:t>)</a:t>
            </a:r>
          </a:p>
          <a:p>
            <a:pPr marL="285750" indent="-285750">
              <a:buFont typeface="Arial" panose="020B0604020202020204" pitchFamily="34" charset="0"/>
              <a:buChar char="•"/>
            </a:pPr>
            <a:r>
              <a:rPr lang="en-US" dirty="0"/>
              <a:t> NN code (python)</a:t>
            </a:r>
          </a:p>
          <a:p>
            <a:pPr marL="285750" indent="-285750">
              <a:buFont typeface="Arial" panose="020B0604020202020204" pitchFamily="34" charset="0"/>
              <a:buChar char="•"/>
            </a:pPr>
            <a:r>
              <a:rPr lang="en-US" dirty="0"/>
              <a:t>DQN code (python)</a:t>
            </a:r>
          </a:p>
          <a:p>
            <a:pPr marL="285750" indent="-285750">
              <a:buFont typeface="Arial" panose="020B0604020202020204" pitchFamily="34" charset="0"/>
              <a:buChar char="•"/>
            </a:pPr>
            <a:r>
              <a:rPr lang="en-US" dirty="0"/>
              <a:t>Main code </a:t>
            </a:r>
            <a:r>
              <a:rPr lang="en-US"/>
              <a:t>(python)</a:t>
            </a:r>
            <a:endParaRPr lang="en-US" dirty="0"/>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18</a:t>
            </a:fld>
            <a:endParaRPr lang="en-US" dirty="0"/>
          </a:p>
        </p:txBody>
      </p:sp>
      <p:pic>
        <p:nvPicPr>
          <p:cNvPr id="12" name="Picture Placeholder 4" descr="table with various people working on their laptops">
            <a:extLst>
              <a:ext uri="{FF2B5EF4-FFF2-40B4-BE49-F238E27FC236}">
                <a16:creationId xmlns:a16="http://schemas.microsoft.com/office/drawing/2014/main" id="{220EF984-B6E2-4B4B-BF1E-9780B248D2D3}"/>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57" r="20357"/>
          <a:stretch/>
        </p:blipFill>
        <p:spPr>
          <a:xfrm>
            <a:off x="0" y="0"/>
            <a:ext cx="6096000" cy="6858000"/>
          </a:xfrm>
          <a:noFill/>
        </p:spPr>
      </p:pic>
    </p:spTree>
    <p:extLst>
      <p:ext uri="{BB962C8B-B14F-4D97-AF65-F5344CB8AC3E}">
        <p14:creationId xmlns:p14="http://schemas.microsoft.com/office/powerpoint/2010/main" val="6614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simulation</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930120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9126109" y="642927"/>
            <a:ext cx="4846320" cy="1435947"/>
          </a:xfrm>
        </p:spPr>
        <p:txBody>
          <a:bodyPr/>
          <a:lstStyle/>
          <a:p>
            <a:r>
              <a:rPr lang="en-US" dirty="0"/>
              <a:t>Agenda</a:t>
            </a:r>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096000" y="2078874"/>
            <a:ext cx="4432300" cy="3798888"/>
          </a:xfrm>
        </p:spPr>
        <p:txBody>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 summary of NN &amp; RL &amp; DQN</a:t>
            </a:r>
          </a:p>
          <a:p>
            <a:pPr marL="285750" indent="-285750">
              <a:buFont typeface="Arial" panose="020B0604020202020204" pitchFamily="34" charset="0"/>
              <a:buChar char="•"/>
            </a:pPr>
            <a:r>
              <a:rPr lang="en-US" dirty="0"/>
              <a:t>Designing process</a:t>
            </a:r>
          </a:p>
          <a:p>
            <a:pPr marL="285750" indent="-285750">
              <a:buFont typeface="Arial" panose="020B0604020202020204" pitchFamily="34" charset="0"/>
              <a:buChar char="•"/>
            </a:pPr>
            <a:r>
              <a:rPr lang="en-US" dirty="0"/>
              <a:t>Results</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pic>
        <p:nvPicPr>
          <p:cNvPr id="12" name="Picture Placeholder 4" descr="table with various people working on their laptops">
            <a:extLst>
              <a:ext uri="{FF2B5EF4-FFF2-40B4-BE49-F238E27FC236}">
                <a16:creationId xmlns:a16="http://schemas.microsoft.com/office/drawing/2014/main" id="{220EF984-B6E2-4B4B-BF1E-9780B248D2D3}"/>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57" r="20357"/>
          <a:stretch/>
        </p:blipFill>
        <p:spPr>
          <a:xfrm>
            <a:off x="0" y="0"/>
            <a:ext cx="6096000" cy="6858000"/>
          </a:xfrm>
          <a:noFill/>
        </p:spPr>
      </p:pic>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Page 1</a:t>
            </a:r>
          </a:p>
        </p:txBody>
      </p:sp>
      <p:pic>
        <p:nvPicPr>
          <p:cNvPr id="3" name="Content Placeholder 2">
            <a:extLst>
              <a:ext uri="{FF2B5EF4-FFF2-40B4-BE49-F238E27FC236}">
                <a16:creationId xmlns:a16="http://schemas.microsoft.com/office/drawing/2014/main" id="{6C45B2C3-68E0-4D03-BBF6-51382BB3A9B6}"/>
              </a:ext>
            </a:extLst>
          </p:cNvPr>
          <p:cNvPicPr>
            <a:picLocks noGrp="1" noChangeAspect="1"/>
          </p:cNvPicPr>
          <p:nvPr>
            <p:ph idx="1"/>
          </p:nvPr>
        </p:nvPicPr>
        <p:blipFill>
          <a:blip r:embed="rId3"/>
          <a:stretch>
            <a:fillRect/>
          </a:stretch>
        </p:blipFill>
        <p:spPr>
          <a:xfrm>
            <a:off x="6909381" y="2751107"/>
            <a:ext cx="4519737" cy="2926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ADBA472B-C4CE-4816-8596-670B596F8E50}"/>
              </a:ext>
            </a:extLst>
          </p:cNvPr>
          <p:cNvPicPr>
            <a:picLocks noChangeAspect="1"/>
          </p:cNvPicPr>
          <p:nvPr/>
        </p:nvPicPr>
        <p:blipFill>
          <a:blip r:embed="rId4"/>
          <a:stretch>
            <a:fillRect/>
          </a:stretch>
        </p:blipFill>
        <p:spPr>
          <a:xfrm>
            <a:off x="470608" y="2354890"/>
            <a:ext cx="5479255" cy="3718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5396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start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21</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29" name="Content Placeholder 28">
            <a:extLst>
              <a:ext uri="{FF2B5EF4-FFF2-40B4-BE49-F238E27FC236}">
                <a16:creationId xmlns:a16="http://schemas.microsoft.com/office/drawing/2014/main" id="{F3CABF7F-3480-495B-AD3D-61D97152B280}"/>
              </a:ext>
            </a:extLst>
          </p:cNvPr>
          <p:cNvPicPr>
            <a:picLocks noGrp="1" noChangeAspect="1"/>
          </p:cNvPicPr>
          <p:nvPr>
            <p:ph idx="1"/>
          </p:nvPr>
        </p:nvPicPr>
        <p:blipFill>
          <a:blip r:embed="rId3"/>
          <a:stretch>
            <a:fillRect/>
          </a:stretch>
        </p:blipFill>
        <p:spPr>
          <a:xfrm>
            <a:off x="2130366" y="2578954"/>
            <a:ext cx="7638994" cy="3386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89157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On episode begin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22</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6" name="Content Placeholder 5">
            <a:extLst>
              <a:ext uri="{FF2B5EF4-FFF2-40B4-BE49-F238E27FC236}">
                <a16:creationId xmlns:a16="http://schemas.microsoft.com/office/drawing/2014/main" id="{4BB6E23C-8032-4C3B-BF90-431796DC0640}"/>
              </a:ext>
            </a:extLst>
          </p:cNvPr>
          <p:cNvPicPr>
            <a:picLocks noGrp="1" noChangeAspect="1"/>
          </p:cNvPicPr>
          <p:nvPr>
            <p:ph idx="1"/>
          </p:nvPr>
        </p:nvPicPr>
        <p:blipFill>
          <a:blip r:embed="rId3"/>
          <a:stretch>
            <a:fillRect/>
          </a:stretch>
        </p:blipFill>
        <p:spPr>
          <a:xfrm>
            <a:off x="2695934" y="2355916"/>
            <a:ext cx="7295118" cy="3089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86138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Action chooser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Content Placeholder 4">
            <a:extLst>
              <a:ext uri="{FF2B5EF4-FFF2-40B4-BE49-F238E27FC236}">
                <a16:creationId xmlns:a16="http://schemas.microsoft.com/office/drawing/2014/main" id="{C166DF93-4F04-45E8-BC45-FAE149FA8C76}"/>
              </a:ext>
            </a:extLst>
          </p:cNvPr>
          <p:cNvPicPr>
            <a:picLocks noGrp="1" noChangeAspect="1"/>
          </p:cNvPicPr>
          <p:nvPr>
            <p:ph idx="1"/>
          </p:nvPr>
        </p:nvPicPr>
        <p:blipFill>
          <a:blip r:embed="rId3"/>
          <a:stretch>
            <a:fillRect/>
          </a:stretch>
        </p:blipFill>
        <p:spPr>
          <a:xfrm>
            <a:off x="3447495" y="1968735"/>
            <a:ext cx="4819683" cy="4090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4364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rewards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Content Placeholder 4">
            <a:extLst>
              <a:ext uri="{FF2B5EF4-FFF2-40B4-BE49-F238E27FC236}">
                <a16:creationId xmlns:a16="http://schemas.microsoft.com/office/drawing/2014/main" id="{69204354-B6B9-4D30-99DE-149EB1A2CA86}"/>
              </a:ext>
            </a:extLst>
          </p:cNvPr>
          <p:cNvPicPr>
            <a:picLocks noGrp="1" noChangeAspect="1"/>
          </p:cNvPicPr>
          <p:nvPr>
            <p:ph idx="1"/>
          </p:nvPr>
        </p:nvPicPr>
        <p:blipFill>
          <a:blip r:embed="rId3"/>
          <a:stretch>
            <a:fillRect/>
          </a:stretch>
        </p:blipFill>
        <p:spPr>
          <a:xfrm>
            <a:off x="3757479" y="517752"/>
            <a:ext cx="4384768" cy="562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tar: 5 Points 1">
            <a:extLst>
              <a:ext uri="{FF2B5EF4-FFF2-40B4-BE49-F238E27FC236}">
                <a16:creationId xmlns:a16="http://schemas.microsoft.com/office/drawing/2014/main" id="{A57158EB-2B11-4D39-B984-2B1F59773CCB}"/>
              </a:ext>
            </a:extLst>
          </p:cNvPr>
          <p:cNvSpPr/>
          <p:nvPr/>
        </p:nvSpPr>
        <p:spPr>
          <a:xfrm>
            <a:off x="11549269" y="5865744"/>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5669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State, collision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Content Placeholder 4">
            <a:extLst>
              <a:ext uri="{FF2B5EF4-FFF2-40B4-BE49-F238E27FC236}">
                <a16:creationId xmlns:a16="http://schemas.microsoft.com/office/drawing/2014/main" id="{0F734116-A34D-4252-9A82-A94B8428F9DD}"/>
              </a:ext>
            </a:extLst>
          </p:cNvPr>
          <p:cNvPicPr>
            <a:picLocks noGrp="1" noChangeAspect="1"/>
          </p:cNvPicPr>
          <p:nvPr>
            <p:ph idx="1"/>
          </p:nvPr>
        </p:nvPicPr>
        <p:blipFill>
          <a:blip r:embed="rId3"/>
          <a:stretch>
            <a:fillRect/>
          </a:stretch>
        </p:blipFill>
        <p:spPr>
          <a:xfrm>
            <a:off x="3714453" y="889621"/>
            <a:ext cx="7443663" cy="1509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EF2B536-5693-4DE7-A9C7-1CCB54D3E503}"/>
              </a:ext>
            </a:extLst>
          </p:cNvPr>
          <p:cNvPicPr>
            <a:picLocks noChangeAspect="1"/>
          </p:cNvPicPr>
          <p:nvPr/>
        </p:nvPicPr>
        <p:blipFill>
          <a:blip r:embed="rId4"/>
          <a:stretch>
            <a:fillRect/>
          </a:stretch>
        </p:blipFill>
        <p:spPr>
          <a:xfrm>
            <a:off x="4017019" y="2739264"/>
            <a:ext cx="6838530" cy="3344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47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simulation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Choosing settings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Content Placeholder 4">
            <a:extLst>
              <a:ext uri="{FF2B5EF4-FFF2-40B4-BE49-F238E27FC236}">
                <a16:creationId xmlns:a16="http://schemas.microsoft.com/office/drawing/2014/main" id="{80DEBCB1-DE0F-48C7-B232-3E41C4225331}"/>
              </a:ext>
            </a:extLst>
          </p:cNvPr>
          <p:cNvPicPr>
            <a:picLocks noGrp="1" noChangeAspect="1"/>
          </p:cNvPicPr>
          <p:nvPr>
            <p:ph idx="1"/>
          </p:nvPr>
        </p:nvPicPr>
        <p:blipFill>
          <a:blip r:embed="rId3"/>
          <a:stretch>
            <a:fillRect/>
          </a:stretch>
        </p:blipFill>
        <p:spPr>
          <a:xfrm>
            <a:off x="956588" y="2718292"/>
            <a:ext cx="3017519" cy="3572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4F0DE4A-B5B4-4FC9-992C-6E0E08007DC9}"/>
              </a:ext>
            </a:extLst>
          </p:cNvPr>
          <p:cNvPicPr>
            <a:picLocks noChangeAspect="1"/>
          </p:cNvPicPr>
          <p:nvPr/>
        </p:nvPicPr>
        <p:blipFill>
          <a:blip r:embed="rId4"/>
          <a:stretch>
            <a:fillRect/>
          </a:stretch>
        </p:blipFill>
        <p:spPr>
          <a:xfrm>
            <a:off x="5949863" y="1456712"/>
            <a:ext cx="3865155" cy="3944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470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NN code</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27</a:t>
            </a:fld>
            <a:endParaRPr lang="en-US" dirty="0"/>
          </a:p>
        </p:txBody>
      </p:sp>
    </p:spTree>
    <p:extLst>
      <p:ext uri="{BB962C8B-B14F-4D97-AF65-F5344CB8AC3E}">
        <p14:creationId xmlns:p14="http://schemas.microsoft.com/office/powerpoint/2010/main" val="1996618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Neural 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err="1"/>
              <a:t>intializing</a:t>
            </a: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28</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11B17947-E13E-4DF7-9774-823E0DDA687A}"/>
              </a:ext>
            </a:extLst>
          </p:cNvPr>
          <p:cNvSpPr/>
          <p:nvPr/>
        </p:nvSpPr>
        <p:spPr>
          <a:xfrm>
            <a:off x="11539471" y="5837910"/>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C6D0F72A-E4EB-4ACC-A025-BE74F269B746}"/>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12A32FA4-993B-4FFE-A49C-A81AE8C6F199}"/>
              </a:ext>
            </a:extLst>
          </p:cNvPr>
          <p:cNvPicPr>
            <a:picLocks noChangeAspect="1"/>
          </p:cNvPicPr>
          <p:nvPr/>
        </p:nvPicPr>
        <p:blipFill rotWithShape="1">
          <a:blip r:embed="rId3"/>
          <a:srcRect t="941"/>
          <a:stretch/>
        </p:blipFill>
        <p:spPr>
          <a:xfrm>
            <a:off x="681835" y="2668043"/>
            <a:ext cx="10536055" cy="3369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5504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Neural 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Forward propagation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29</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015477F0-8C49-44CD-9444-2BC3FDD30453}"/>
              </a:ext>
            </a:extLst>
          </p:cNvPr>
          <p:cNvPicPr>
            <a:picLocks noChangeAspect="1"/>
          </p:cNvPicPr>
          <p:nvPr/>
        </p:nvPicPr>
        <p:blipFill>
          <a:blip r:embed="rId3"/>
          <a:stretch>
            <a:fillRect/>
          </a:stretch>
        </p:blipFill>
        <p:spPr>
          <a:xfrm>
            <a:off x="3195793" y="2959747"/>
            <a:ext cx="5800413" cy="216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359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Introduction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789475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DQN code</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30</a:t>
            </a:fld>
            <a:endParaRPr lang="en-US" dirty="0"/>
          </a:p>
        </p:txBody>
      </p:sp>
    </p:spTree>
    <p:extLst>
      <p:ext uri="{BB962C8B-B14F-4D97-AF65-F5344CB8AC3E}">
        <p14:creationId xmlns:p14="http://schemas.microsoft.com/office/powerpoint/2010/main" val="220675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start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31</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9A774FC-5D3B-40D9-A8FF-A113D77B93F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245CA15-5C26-403B-9DB7-B6DD97A192DA}"/>
              </a:ext>
            </a:extLst>
          </p:cNvPr>
          <p:cNvPicPr>
            <a:picLocks noChangeAspect="1"/>
          </p:cNvPicPr>
          <p:nvPr/>
        </p:nvPicPr>
        <p:blipFill rotWithShape="1">
          <a:blip r:embed="rId3"/>
          <a:srcRect l="6807"/>
          <a:stretch/>
        </p:blipFill>
        <p:spPr>
          <a:xfrm>
            <a:off x="2292263" y="2198078"/>
            <a:ext cx="7041635" cy="41311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0245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Memory initialize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32</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4E61D5F4-8479-48EA-A8D4-B65A4E5C6416}"/>
              </a:ext>
            </a:extLst>
          </p:cNvPr>
          <p:cNvSpPr/>
          <p:nvPr/>
        </p:nvSpPr>
        <p:spPr>
          <a:xfrm>
            <a:off x="11539977" y="5264494"/>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B325211-F3A1-444F-BA94-2A1DB50CE48A}"/>
              </a:ext>
            </a:extLst>
          </p:cNvPr>
          <p:cNvPicPr>
            <a:picLocks noChangeAspect="1"/>
          </p:cNvPicPr>
          <p:nvPr/>
        </p:nvPicPr>
        <p:blipFill rotWithShape="1">
          <a:blip r:embed="rId3"/>
          <a:srcRect l="4332"/>
          <a:stretch/>
        </p:blipFill>
        <p:spPr>
          <a:xfrm>
            <a:off x="1265129" y="2959954"/>
            <a:ext cx="10119995" cy="19377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2635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err="1"/>
              <a:t>Add&amp;lenght</a:t>
            </a: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33</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144A5516-AA3A-485A-8176-3BA825371138}"/>
              </a:ext>
            </a:extLst>
          </p:cNvPr>
          <p:cNvPicPr>
            <a:picLocks noChangeAspect="1"/>
          </p:cNvPicPr>
          <p:nvPr/>
        </p:nvPicPr>
        <p:blipFill>
          <a:blip r:embed="rId3"/>
          <a:stretch>
            <a:fillRect/>
          </a:stretch>
        </p:blipFill>
        <p:spPr>
          <a:xfrm>
            <a:off x="2643867" y="2701030"/>
            <a:ext cx="6611992" cy="11546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BE9E563-B950-4D2A-A48D-A927DF66B3FE}"/>
              </a:ext>
            </a:extLst>
          </p:cNvPr>
          <p:cNvPicPr>
            <a:picLocks noChangeAspect="1"/>
          </p:cNvPicPr>
          <p:nvPr/>
        </p:nvPicPr>
        <p:blipFill>
          <a:blip r:embed="rId4"/>
          <a:stretch>
            <a:fillRect/>
          </a:stretch>
        </p:blipFill>
        <p:spPr>
          <a:xfrm>
            <a:off x="2643867" y="4652627"/>
            <a:ext cx="3156886" cy="9484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450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Random sample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34</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A266D8E6-6734-41C2-88BD-1C7962DFE690}"/>
              </a:ext>
            </a:extLst>
          </p:cNvPr>
          <p:cNvPicPr>
            <a:picLocks noChangeAspect="1"/>
          </p:cNvPicPr>
          <p:nvPr/>
        </p:nvPicPr>
        <p:blipFill rotWithShape="1">
          <a:blip r:embed="rId3"/>
          <a:srcRect l="4423"/>
          <a:stretch/>
        </p:blipFill>
        <p:spPr>
          <a:xfrm>
            <a:off x="1022902" y="3059295"/>
            <a:ext cx="10349502" cy="1990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798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Agent initialize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35</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42DF312C-9A5A-48AD-A73C-35998FF4101D}"/>
              </a:ext>
            </a:extLst>
          </p:cNvPr>
          <p:cNvSpPr/>
          <p:nvPr/>
        </p:nvSpPr>
        <p:spPr>
          <a:xfrm>
            <a:off x="11479650" y="5713425"/>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B5A0EEFB-ACC2-435C-B2AD-1B328C027D8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ED378389-7092-4349-A864-F7577B33DBBE}"/>
              </a:ext>
            </a:extLst>
          </p:cNvPr>
          <p:cNvPicPr>
            <a:picLocks noChangeAspect="1"/>
          </p:cNvPicPr>
          <p:nvPr/>
        </p:nvPicPr>
        <p:blipFill rotWithShape="1">
          <a:blip r:embed="rId3"/>
          <a:srcRect l="6645"/>
          <a:stretch/>
        </p:blipFill>
        <p:spPr>
          <a:xfrm>
            <a:off x="2217106" y="2242762"/>
            <a:ext cx="8037547" cy="3904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0383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Step(save experience)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36</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96758880-33C1-4BB2-AE85-C3B3F15DE2C9}"/>
              </a:ext>
            </a:extLst>
          </p:cNvPr>
          <p:cNvSpPr/>
          <p:nvPr/>
        </p:nvSpPr>
        <p:spPr>
          <a:xfrm>
            <a:off x="11514459" y="5744269"/>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7C94BF84-846D-4D76-8CEE-EC66E13E397B}"/>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281A024-4E25-4B99-9DC1-C001DCC11B83}"/>
              </a:ext>
            </a:extLst>
          </p:cNvPr>
          <p:cNvPicPr>
            <a:picLocks noChangeAspect="1"/>
          </p:cNvPicPr>
          <p:nvPr/>
        </p:nvPicPr>
        <p:blipFill rotWithShape="1">
          <a:blip r:embed="rId3"/>
          <a:srcRect l="7149"/>
          <a:stretch/>
        </p:blipFill>
        <p:spPr>
          <a:xfrm>
            <a:off x="2316328" y="2799617"/>
            <a:ext cx="7762649" cy="25130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6938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Act(choose action)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37</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DD61BBEB-9F2D-4477-A10E-1F63430EEDDA}"/>
              </a:ext>
            </a:extLst>
          </p:cNvPr>
          <p:cNvSpPr/>
          <p:nvPr/>
        </p:nvSpPr>
        <p:spPr>
          <a:xfrm>
            <a:off x="11599291" y="5904630"/>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202A8D6-10F2-41DC-97AC-3B087254E7B8}"/>
              </a:ext>
            </a:extLst>
          </p:cNvPr>
          <p:cNvPicPr>
            <a:picLocks noChangeAspect="1"/>
          </p:cNvPicPr>
          <p:nvPr/>
        </p:nvPicPr>
        <p:blipFill rotWithShape="1">
          <a:blip r:embed="rId3"/>
          <a:srcRect l="5989"/>
          <a:stretch/>
        </p:blipFill>
        <p:spPr>
          <a:xfrm>
            <a:off x="2943616" y="2467303"/>
            <a:ext cx="6950852" cy="2981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4329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learning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38</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29C7105D-0732-4FB8-B596-2C1E4A3F96C9}"/>
              </a:ext>
            </a:extLst>
          </p:cNvPr>
          <p:cNvPicPr>
            <a:picLocks noChangeAspect="1"/>
          </p:cNvPicPr>
          <p:nvPr/>
        </p:nvPicPr>
        <p:blipFill rotWithShape="1">
          <a:blip r:embed="rId3"/>
          <a:srcRect l="4956"/>
          <a:stretch/>
        </p:blipFill>
        <p:spPr>
          <a:xfrm>
            <a:off x="1938735" y="2354890"/>
            <a:ext cx="8313665" cy="3676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6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Deep Q-network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updating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39</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D1C9CEAA-DD38-4D89-8F98-39EC4E02FC38}"/>
              </a:ext>
            </a:extLst>
          </p:cNvPr>
          <p:cNvSpPr/>
          <p:nvPr/>
        </p:nvSpPr>
        <p:spPr>
          <a:xfrm>
            <a:off x="11549269" y="5759703"/>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C4ECBDC-E9E8-4085-A2F6-A015AFDC8A43}"/>
              </a:ext>
            </a:extLst>
          </p:cNvPr>
          <p:cNvPicPr>
            <a:picLocks noChangeAspect="1"/>
          </p:cNvPicPr>
          <p:nvPr/>
        </p:nvPicPr>
        <p:blipFill>
          <a:blip r:embed="rId3"/>
          <a:stretch>
            <a:fillRect/>
          </a:stretch>
        </p:blipFill>
        <p:spPr>
          <a:xfrm>
            <a:off x="747898" y="3189342"/>
            <a:ext cx="10696203" cy="1385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08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What is the goal?</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What we will achieve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5" y="2497166"/>
            <a:ext cx="4646246" cy="3668686"/>
          </a:xfrm>
        </p:spPr>
        <p:txBody>
          <a:bodyPr>
            <a:normAutofit/>
          </a:bodyPr>
          <a:lstStyle/>
          <a:p>
            <a:r>
              <a:rPr lang="en-US" dirty="0"/>
              <a:t>An intelligent agent that can move around any environment with purpose</a:t>
            </a:r>
          </a:p>
          <a:p>
            <a:r>
              <a:rPr lang="en-US" dirty="0"/>
              <a:t>The agent can be used in real life machines such as:</a:t>
            </a:r>
          </a:p>
          <a:p>
            <a:pPr marL="800100" lvl="1" indent="-342900">
              <a:buFont typeface="+mj-lt"/>
              <a:buAutoNum type="arabicPeriod"/>
            </a:pPr>
            <a:r>
              <a:rPr lang="en-US" dirty="0"/>
              <a:t>Self driving cars</a:t>
            </a:r>
          </a:p>
          <a:p>
            <a:pPr marL="800100" lvl="1" indent="-342900">
              <a:buFont typeface="+mj-lt"/>
              <a:buAutoNum type="arabicPeriod"/>
            </a:pPr>
            <a:r>
              <a:rPr lang="en-US" dirty="0"/>
              <a:t>Robotic vacuum cleaners </a:t>
            </a:r>
          </a:p>
          <a:p>
            <a:pPr marL="800100" lvl="1" indent="-342900">
              <a:buFont typeface="+mj-lt"/>
              <a:buAutoNum type="arabicPeriod"/>
            </a:pPr>
            <a:r>
              <a:rPr lang="en-US" dirty="0"/>
              <a:t>…</a:t>
            </a:r>
          </a:p>
          <a:p>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Title 7">
            <a:extLst>
              <a:ext uri="{FF2B5EF4-FFF2-40B4-BE49-F238E27FC236}">
                <a16:creationId xmlns:a16="http://schemas.microsoft.com/office/drawing/2014/main" id="{A7A3F50D-2AB1-4F53-8FAC-F4062C0DED3C}"/>
              </a:ext>
            </a:extLst>
          </p:cNvPr>
          <p:cNvSpPr txBox="1">
            <a:spLocks/>
          </p:cNvSpPr>
          <p:nvPr/>
        </p:nvSpPr>
        <p:spPr>
          <a:xfrm>
            <a:off x="5902403" y="710420"/>
            <a:ext cx="5897218" cy="884238"/>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3200" kern="1200" cap="all" baseline="0">
                <a:solidFill>
                  <a:schemeClr val="tx1"/>
                </a:solidFill>
                <a:latin typeface="+mj-lt"/>
                <a:ea typeface="+mj-ea"/>
                <a:cs typeface="+mj-cs"/>
              </a:defRPr>
            </a:lvl1pPr>
          </a:lstStyle>
          <a:p>
            <a:r>
              <a:rPr lang="en-US" dirty="0"/>
              <a:t>Why reinforcement learning?</a:t>
            </a:r>
          </a:p>
        </p:txBody>
      </p:sp>
      <p:sp>
        <p:nvSpPr>
          <p:cNvPr id="12" name="Text Placeholder 9">
            <a:extLst>
              <a:ext uri="{FF2B5EF4-FFF2-40B4-BE49-F238E27FC236}">
                <a16:creationId xmlns:a16="http://schemas.microsoft.com/office/drawing/2014/main" id="{6ADF2B0F-533F-4CB3-B6DC-F1FF0B8EEB3D}"/>
              </a:ext>
            </a:extLst>
          </p:cNvPr>
          <p:cNvSpPr txBox="1">
            <a:spLocks/>
          </p:cNvSpPr>
          <p:nvPr/>
        </p:nvSpPr>
        <p:spPr>
          <a:xfrm>
            <a:off x="6031943" y="1644521"/>
            <a:ext cx="3017520"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The benefits of using this algorithm</a:t>
            </a:r>
          </a:p>
        </p:txBody>
      </p:sp>
      <p:sp>
        <p:nvSpPr>
          <p:cNvPr id="13" name="Content Placeholder 8">
            <a:extLst>
              <a:ext uri="{FF2B5EF4-FFF2-40B4-BE49-F238E27FC236}">
                <a16:creationId xmlns:a16="http://schemas.microsoft.com/office/drawing/2014/main" id="{BC9DFD20-3C7E-4F3A-BBE9-659017B0FC29}"/>
              </a:ext>
            </a:extLst>
          </p:cNvPr>
          <p:cNvSpPr txBox="1">
            <a:spLocks/>
          </p:cNvSpPr>
          <p:nvPr/>
        </p:nvSpPr>
        <p:spPr>
          <a:xfrm>
            <a:off x="5902403" y="2497166"/>
            <a:ext cx="5453269" cy="406951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Can easily get accustomed to new environments</a:t>
            </a:r>
          </a:p>
          <a:p>
            <a:pPr marL="342900" indent="-342900">
              <a:buFont typeface="+mj-lt"/>
              <a:buAutoNum type="arabicPeriod"/>
            </a:pPr>
            <a:r>
              <a:rPr lang="en-US" dirty="0"/>
              <a:t>RL can help with designing human like behaviors that are hard for us to program</a:t>
            </a:r>
          </a:p>
          <a:p>
            <a:pPr marL="342900" indent="-342900">
              <a:buFont typeface="+mj-lt"/>
              <a:buAutoNum type="arabicPeriod"/>
            </a:pPr>
            <a:r>
              <a:rPr lang="en-US" dirty="0"/>
              <a:t>Can be used when input and out put parameters are vast</a:t>
            </a:r>
          </a:p>
          <a:p>
            <a:pPr marL="342900" indent="-342900">
              <a:buFont typeface="+mj-lt"/>
              <a:buAutoNum type="arabicPeriod"/>
            </a:pPr>
            <a:r>
              <a:rPr lang="en-US" dirty="0"/>
              <a:t>Sensors are not precise but it is not a problem for RL</a:t>
            </a:r>
          </a:p>
          <a:p>
            <a:pPr marL="342900" indent="-342900">
              <a:buFont typeface="+mj-lt"/>
              <a:buAutoNum type="arabicPeriod"/>
            </a:pPr>
            <a:r>
              <a:rPr lang="en-US" dirty="0"/>
              <a:t>Can find solutions that are not logical to our minds but give better results</a:t>
            </a:r>
          </a:p>
          <a:p>
            <a:pPr marL="342900" indent="-342900">
              <a:buFont typeface="+mj-lt"/>
              <a:buAutoNum type="arabicPeriod"/>
            </a:pPr>
            <a:r>
              <a:rPr lang="en-US" dirty="0"/>
              <a:t>…</a:t>
            </a:r>
          </a:p>
        </p:txBody>
      </p:sp>
      <p:pic>
        <p:nvPicPr>
          <p:cNvPr id="1026" name="Picture 2" descr="7 companies steering the self-driving car craze | Greenbiz">
            <a:extLst>
              <a:ext uri="{FF2B5EF4-FFF2-40B4-BE49-F238E27FC236}">
                <a16:creationId xmlns:a16="http://schemas.microsoft.com/office/drawing/2014/main" id="{ECD01591-3995-49E3-B6B2-9163B0CF8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75" y="5213479"/>
            <a:ext cx="2213017" cy="13278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Xiaomi mijia styj02ym 2 in 1 robot vacuum mop vacuum cleaner sweeping  mopping 2100pa wifi smart planned clean mi home app Sale - Banggood.com">
            <a:extLst>
              <a:ext uri="{FF2B5EF4-FFF2-40B4-BE49-F238E27FC236}">
                <a16:creationId xmlns:a16="http://schemas.microsoft.com/office/drawing/2014/main" id="{C6F80F89-A0A9-45F7-B2D9-AC4EF7367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861" y="4106970"/>
            <a:ext cx="2213017" cy="22130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7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Main code</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40</a:t>
            </a:fld>
            <a:endParaRPr lang="en-US" dirty="0"/>
          </a:p>
        </p:txBody>
      </p:sp>
    </p:spTree>
    <p:extLst>
      <p:ext uri="{BB962C8B-B14F-4D97-AF65-F5344CB8AC3E}">
        <p14:creationId xmlns:p14="http://schemas.microsoft.com/office/powerpoint/2010/main" val="265202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start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41</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E6610D97-7224-45ED-AD7D-06255F7ED554}"/>
              </a:ext>
            </a:extLst>
          </p:cNvPr>
          <p:cNvPicPr>
            <a:picLocks noChangeAspect="1"/>
          </p:cNvPicPr>
          <p:nvPr/>
        </p:nvPicPr>
        <p:blipFill>
          <a:blip r:embed="rId3"/>
          <a:stretch>
            <a:fillRect/>
          </a:stretch>
        </p:blipFill>
        <p:spPr>
          <a:xfrm>
            <a:off x="1497372" y="2955901"/>
            <a:ext cx="8904982" cy="1595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218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Page 3</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42</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A56DC938-D39D-4E25-BF31-6873A2C6AA0C}"/>
              </a:ext>
            </a:extLst>
          </p:cNvPr>
          <p:cNvPicPr>
            <a:picLocks noChangeAspect="1"/>
          </p:cNvPicPr>
          <p:nvPr/>
        </p:nvPicPr>
        <p:blipFill>
          <a:blip r:embed="rId3"/>
          <a:stretch>
            <a:fillRect/>
          </a:stretch>
        </p:blipFill>
        <p:spPr>
          <a:xfrm>
            <a:off x="1315065" y="2494715"/>
            <a:ext cx="9439290" cy="186856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2237BB2-5109-4125-9440-B32F34B7F7AF}"/>
              </a:ext>
            </a:extLst>
          </p:cNvPr>
          <p:cNvPicPr>
            <a:picLocks noChangeAspect="1"/>
          </p:cNvPicPr>
          <p:nvPr/>
        </p:nvPicPr>
        <p:blipFill>
          <a:blip r:embed="rId4"/>
          <a:stretch>
            <a:fillRect/>
          </a:stretch>
        </p:blipFill>
        <p:spPr>
          <a:xfrm>
            <a:off x="1315065" y="4979314"/>
            <a:ext cx="8952682" cy="288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3481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Main part start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43</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4D3CA593-A98C-47B0-AEC8-21FB1400D02A}"/>
              </a:ext>
            </a:extLst>
          </p:cNvPr>
          <p:cNvSpPr/>
          <p:nvPr/>
        </p:nvSpPr>
        <p:spPr>
          <a:xfrm>
            <a:off x="11549269" y="5622796"/>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CC38D25-0851-4F4D-80CC-9C91445E3CEC}"/>
              </a:ext>
            </a:extLst>
          </p:cNvPr>
          <p:cNvPicPr>
            <a:picLocks noChangeAspect="1"/>
          </p:cNvPicPr>
          <p:nvPr/>
        </p:nvPicPr>
        <p:blipFill>
          <a:blip r:embed="rId3"/>
          <a:stretch>
            <a:fillRect/>
          </a:stretch>
        </p:blipFill>
        <p:spPr>
          <a:xfrm>
            <a:off x="2396028" y="2869626"/>
            <a:ext cx="7107669" cy="2668368"/>
          </a:xfrm>
          <a:prstGeom prst="rect">
            <a:avLst/>
          </a:prstGeom>
        </p:spPr>
      </p:pic>
    </p:spTree>
    <p:extLst>
      <p:ext uri="{BB962C8B-B14F-4D97-AF65-F5344CB8AC3E}">
        <p14:creationId xmlns:p14="http://schemas.microsoft.com/office/powerpoint/2010/main" val="3761567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Main part main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44</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56AF1695-2463-4CC4-91AE-B8737F6495EA}"/>
              </a:ext>
            </a:extLst>
          </p:cNvPr>
          <p:cNvSpPr/>
          <p:nvPr/>
        </p:nvSpPr>
        <p:spPr>
          <a:xfrm>
            <a:off x="11539471" y="5790587"/>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F0176A-745C-42F9-A301-8C8057B26A5F}"/>
              </a:ext>
            </a:extLst>
          </p:cNvPr>
          <p:cNvPicPr>
            <a:picLocks noChangeAspect="1"/>
          </p:cNvPicPr>
          <p:nvPr/>
        </p:nvPicPr>
        <p:blipFill>
          <a:blip r:embed="rId3"/>
          <a:stretch>
            <a:fillRect/>
          </a:stretch>
        </p:blipFill>
        <p:spPr>
          <a:xfrm>
            <a:off x="1938735" y="2159255"/>
            <a:ext cx="7314363" cy="4423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745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Main part saving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45</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2" name="Star: 5 Points 1">
            <a:extLst>
              <a:ext uri="{FF2B5EF4-FFF2-40B4-BE49-F238E27FC236}">
                <a16:creationId xmlns:a16="http://schemas.microsoft.com/office/drawing/2014/main" id="{281D6B5C-4108-4630-9DDE-E35153920E3F}"/>
              </a:ext>
            </a:extLst>
          </p:cNvPr>
          <p:cNvSpPr/>
          <p:nvPr/>
        </p:nvSpPr>
        <p:spPr>
          <a:xfrm>
            <a:off x="11514459" y="5690380"/>
            <a:ext cx="513567" cy="563671"/>
          </a:xfrm>
          <a:prstGeom prst="star5">
            <a:avLst/>
          </a:prstGeom>
          <a:solidFill>
            <a:srgbClr val="FFFF00"/>
          </a:solidFill>
          <a:ln>
            <a:solidFill>
              <a:schemeClr val="bg2"/>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32C04EE-676D-4AB2-90E0-68C611C8E502}"/>
              </a:ext>
            </a:extLst>
          </p:cNvPr>
          <p:cNvPicPr>
            <a:picLocks noChangeAspect="1"/>
          </p:cNvPicPr>
          <p:nvPr/>
        </p:nvPicPr>
        <p:blipFill>
          <a:blip r:embed="rId3"/>
          <a:stretch>
            <a:fillRect/>
          </a:stretch>
        </p:blipFill>
        <p:spPr>
          <a:xfrm>
            <a:off x="1579365" y="2391262"/>
            <a:ext cx="8740995" cy="4113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4241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Show 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46</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8C7E473F-2493-4DCD-939C-B0159FC50F6C}"/>
              </a:ext>
            </a:extLst>
          </p:cNvPr>
          <p:cNvPicPr>
            <a:picLocks noChangeAspect="1"/>
          </p:cNvPicPr>
          <p:nvPr/>
        </p:nvPicPr>
        <p:blipFill>
          <a:blip r:embed="rId3"/>
          <a:stretch>
            <a:fillRect/>
          </a:stretch>
        </p:blipFill>
        <p:spPr>
          <a:xfrm>
            <a:off x="559380" y="3017733"/>
            <a:ext cx="5592514" cy="182461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8E36BF1-7544-4DBE-9AFB-71544A5C4656}"/>
              </a:ext>
            </a:extLst>
          </p:cNvPr>
          <p:cNvPicPr>
            <a:picLocks noChangeAspect="1"/>
          </p:cNvPicPr>
          <p:nvPr/>
        </p:nvPicPr>
        <p:blipFill>
          <a:blip r:embed="rId4"/>
          <a:stretch>
            <a:fillRect/>
          </a:stretch>
        </p:blipFill>
        <p:spPr>
          <a:xfrm>
            <a:off x="6822185" y="2527238"/>
            <a:ext cx="4777106" cy="28056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24730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Load network</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47</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8E157394-193B-4014-A5F2-1181C72DA491}"/>
              </a:ext>
            </a:extLst>
          </p:cNvPr>
          <p:cNvPicPr>
            <a:picLocks noChangeAspect="1"/>
          </p:cNvPicPr>
          <p:nvPr/>
        </p:nvPicPr>
        <p:blipFill rotWithShape="1">
          <a:blip r:embed="rId3"/>
          <a:srcRect b="40677"/>
          <a:stretch/>
        </p:blipFill>
        <p:spPr>
          <a:xfrm>
            <a:off x="2641399" y="2354890"/>
            <a:ext cx="7112507" cy="3956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9711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code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Load network</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48</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B05870F1-E363-4799-9A1F-CCAAF1D1E51F}"/>
              </a:ext>
            </a:extLst>
          </p:cNvPr>
          <p:cNvPicPr>
            <a:picLocks noChangeAspect="1"/>
          </p:cNvPicPr>
          <p:nvPr/>
        </p:nvPicPr>
        <p:blipFill rotWithShape="1">
          <a:blip r:embed="rId3"/>
          <a:srcRect t="59103"/>
          <a:stretch/>
        </p:blipFill>
        <p:spPr>
          <a:xfrm>
            <a:off x="2013760" y="2730674"/>
            <a:ext cx="7872205" cy="301877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6BCDAC7-9E19-46D7-877B-0FE468E35D55}"/>
              </a:ext>
            </a:extLst>
          </p:cNvPr>
          <p:cNvPicPr>
            <a:picLocks noChangeAspect="1"/>
          </p:cNvPicPr>
          <p:nvPr/>
        </p:nvPicPr>
        <p:blipFill>
          <a:blip r:embed="rId4"/>
          <a:stretch>
            <a:fillRect/>
          </a:stretch>
        </p:blipFill>
        <p:spPr>
          <a:xfrm>
            <a:off x="2741891" y="5954643"/>
            <a:ext cx="1411207" cy="341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9549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262871"/>
            <a:ext cx="5603310" cy="1661297"/>
          </a:xfrm>
        </p:spPr>
        <p:txBody>
          <a:bodyPr>
            <a:normAutofit/>
          </a:bodyPr>
          <a:lstStyle/>
          <a:p>
            <a:r>
              <a:rPr lang="en-US" dirty="0"/>
              <a:t>Results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49</a:t>
            </a:fld>
            <a:endParaRPr lang="en-US" dirty="0"/>
          </a:p>
        </p:txBody>
      </p:sp>
    </p:spTree>
    <p:extLst>
      <p:ext uri="{BB962C8B-B14F-4D97-AF65-F5344CB8AC3E}">
        <p14:creationId xmlns:p14="http://schemas.microsoft.com/office/powerpoint/2010/main" val="212752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Project summary</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environment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497165"/>
            <a:ext cx="5479255" cy="3971137"/>
          </a:xfrm>
        </p:spPr>
        <p:txBody>
          <a:bodyPr>
            <a:normAutofit fontScale="92500" lnSpcReduction="10000"/>
          </a:bodyPr>
          <a:lstStyle/>
          <a:p>
            <a:pPr marL="0" indent="0" algn="just">
              <a:buNone/>
            </a:pPr>
            <a:r>
              <a:rPr lang="en-US" dirty="0"/>
              <a:t>Simulation parts:</a:t>
            </a:r>
          </a:p>
          <a:p>
            <a:pPr algn="just"/>
            <a:r>
              <a:rPr lang="en-US" dirty="0"/>
              <a:t>A flat square shaped plain that agent can fall from and get -10 point</a:t>
            </a:r>
          </a:p>
          <a:p>
            <a:pPr algn="just"/>
            <a:r>
              <a:rPr lang="en-US" dirty="0"/>
              <a:t>An agent that can do 4 actions:</a:t>
            </a:r>
          </a:p>
          <a:p>
            <a:pPr marL="800100" lvl="1" indent="-342900" algn="just">
              <a:buFont typeface="+mj-lt"/>
              <a:buAutoNum type="arabicPeriod"/>
            </a:pPr>
            <a:r>
              <a:rPr lang="en-US" dirty="0"/>
              <a:t>Move right</a:t>
            </a:r>
          </a:p>
          <a:p>
            <a:pPr marL="800100" lvl="1" indent="-342900" algn="just">
              <a:buFont typeface="+mj-lt"/>
              <a:buAutoNum type="arabicPeriod"/>
            </a:pPr>
            <a:r>
              <a:rPr lang="en-US" dirty="0"/>
              <a:t>Move left</a:t>
            </a:r>
          </a:p>
          <a:p>
            <a:pPr marL="800100" lvl="1" indent="-342900" algn="just">
              <a:buFont typeface="+mj-lt"/>
              <a:buAutoNum type="arabicPeriod"/>
            </a:pPr>
            <a:r>
              <a:rPr lang="en-US" dirty="0"/>
              <a:t>Rotate one degree, clockwise</a:t>
            </a:r>
          </a:p>
          <a:p>
            <a:pPr marL="800100" lvl="1" indent="-342900" algn="just">
              <a:buFont typeface="+mj-lt"/>
              <a:buAutoNum type="arabicPeriod"/>
            </a:pPr>
            <a:r>
              <a:rPr lang="en-US" dirty="0"/>
              <a:t>Rotate one degree, counter clockwise </a:t>
            </a:r>
          </a:p>
          <a:p>
            <a:pPr algn="just"/>
            <a:r>
              <a:rPr lang="en-US" dirty="0"/>
              <a:t>6 red cubes with random positions and -5 points at all times</a:t>
            </a:r>
          </a:p>
          <a:p>
            <a:pPr algn="just"/>
            <a:r>
              <a:rPr lang="en-US" dirty="0"/>
              <a:t>6 blue cubes with random positions and +5 points at all times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11" name="Picture 10">
            <a:extLst>
              <a:ext uri="{FF2B5EF4-FFF2-40B4-BE49-F238E27FC236}">
                <a16:creationId xmlns:a16="http://schemas.microsoft.com/office/drawing/2014/main" id="{B129C82E-CBED-4F6D-B81A-5D787413F65E}"/>
              </a:ext>
            </a:extLst>
          </p:cNvPr>
          <p:cNvPicPr>
            <a:picLocks noChangeAspect="1"/>
          </p:cNvPicPr>
          <p:nvPr/>
        </p:nvPicPr>
        <p:blipFill>
          <a:blip r:embed="rId3"/>
          <a:stretch>
            <a:fillRect/>
          </a:stretch>
        </p:blipFill>
        <p:spPr>
          <a:xfrm>
            <a:off x="6412313" y="412084"/>
            <a:ext cx="4316568" cy="2929743"/>
          </a:xfrm>
          <a:prstGeom prst="roundRect">
            <a:avLst>
              <a:gd name="adj" fmla="val 29478"/>
            </a:avLst>
          </a:prstGeom>
          <a:solidFill>
            <a:srgbClr val="FFFFFF">
              <a:shade val="85000"/>
            </a:srgbClr>
          </a:solidFill>
          <a:ln>
            <a:noFill/>
          </a:ln>
          <a:effectLst>
            <a:reflection blurRad="12700" stA="38000" endPos="28000" dist="5000" dir="5400000" sy="-100000" algn="bl" rotWithShape="0"/>
          </a:effectLst>
        </p:spPr>
      </p:pic>
      <p:sp>
        <p:nvSpPr>
          <p:cNvPr id="12" name="Title 7">
            <a:extLst>
              <a:ext uri="{FF2B5EF4-FFF2-40B4-BE49-F238E27FC236}">
                <a16:creationId xmlns:a16="http://schemas.microsoft.com/office/drawing/2014/main" id="{3B40172F-C383-4437-9601-BFB95F410852}"/>
              </a:ext>
            </a:extLst>
          </p:cNvPr>
          <p:cNvSpPr txBox="1">
            <a:spLocks/>
          </p:cNvSpPr>
          <p:nvPr/>
        </p:nvSpPr>
        <p:spPr>
          <a:xfrm>
            <a:off x="6294782" y="3429000"/>
            <a:ext cx="5897218" cy="884238"/>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3200" kern="1200" cap="all" baseline="0">
                <a:solidFill>
                  <a:schemeClr val="tx1"/>
                </a:solidFill>
                <a:latin typeface="+mj-lt"/>
                <a:ea typeface="+mj-ea"/>
                <a:cs typeface="+mj-cs"/>
              </a:defRPr>
            </a:lvl1pPr>
          </a:lstStyle>
          <a:p>
            <a:r>
              <a:rPr lang="en-US" dirty="0"/>
              <a:t>What makes it so special?</a:t>
            </a:r>
          </a:p>
        </p:txBody>
      </p:sp>
      <p:sp>
        <p:nvSpPr>
          <p:cNvPr id="14" name="Content Placeholder 8">
            <a:extLst>
              <a:ext uri="{FF2B5EF4-FFF2-40B4-BE49-F238E27FC236}">
                <a16:creationId xmlns:a16="http://schemas.microsoft.com/office/drawing/2014/main" id="{76D44453-B299-42F2-82AE-CEC1A581767B}"/>
              </a:ext>
            </a:extLst>
          </p:cNvPr>
          <p:cNvSpPr txBox="1">
            <a:spLocks/>
          </p:cNvSpPr>
          <p:nvPr/>
        </p:nvSpPr>
        <p:spPr>
          <a:xfrm>
            <a:off x="6294782" y="4313238"/>
            <a:ext cx="4840856" cy="19748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environment is completely different in each episode and that makes the agent able to act efficient in every environment.</a:t>
            </a:r>
          </a:p>
          <a:p>
            <a:pPr algn="just"/>
            <a:r>
              <a:rPr lang="en-US" dirty="0"/>
              <a:t>Each episode can be represented to a different room with blue squares being trash and red squares being valuable furniture and the agent being a robotic vacuum cleaner</a:t>
            </a:r>
          </a:p>
        </p:txBody>
      </p:sp>
    </p:spTree>
    <p:extLst>
      <p:ext uri="{BB962C8B-B14F-4D97-AF65-F5344CB8AC3E}">
        <p14:creationId xmlns:p14="http://schemas.microsoft.com/office/powerpoint/2010/main" val="2203846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Main parameters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What do they do?</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50</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D55C0403-37AC-44A0-AC9B-C4BBB39E704E}"/>
              </a:ext>
            </a:extLst>
          </p:cNvPr>
          <p:cNvSpPr>
            <a:spLocks noGrp="1"/>
          </p:cNvSpPr>
          <p:nvPr>
            <p:ph idx="1"/>
          </p:nvPr>
        </p:nvSpPr>
        <p:spPr>
          <a:xfrm>
            <a:off x="772169" y="2531240"/>
            <a:ext cx="3812358" cy="2682237"/>
          </a:xfrm>
        </p:spPr>
        <p:txBody>
          <a:bodyPr>
            <a:normAutofit/>
          </a:bodyPr>
          <a:lstStyle/>
          <a:p>
            <a:pPr marL="342900" indent="-342900">
              <a:buFont typeface="+mj-lt"/>
              <a:buAutoNum type="arabicPeriod"/>
            </a:pPr>
            <a:r>
              <a:rPr lang="en-US" sz="1800" dirty="0" err="1"/>
              <a:t>Learing</a:t>
            </a:r>
            <a:r>
              <a:rPr lang="en-US" sz="1800" dirty="0"/>
              <a:t> rate = 4 × 10</a:t>
            </a:r>
            <a:r>
              <a:rPr lang="en-US" sz="1800" baseline="30000" dirty="0"/>
              <a:t>-4</a:t>
            </a:r>
          </a:p>
          <a:p>
            <a:pPr marL="342900" indent="-342900">
              <a:buFont typeface="+mj-lt"/>
              <a:buAutoNum type="arabicPeriod"/>
            </a:pPr>
            <a:r>
              <a:rPr lang="en-US" sz="1800" dirty="0"/>
              <a:t>Batch size  = 64</a:t>
            </a:r>
          </a:p>
          <a:p>
            <a:pPr marL="342900" indent="-342900">
              <a:buFont typeface="+mj-lt"/>
              <a:buAutoNum type="arabicPeriod"/>
            </a:pPr>
            <a:r>
              <a:rPr lang="en-US" sz="1800" dirty="0"/>
              <a:t>Buffer size = 10</a:t>
            </a:r>
            <a:r>
              <a:rPr lang="en-US" sz="1800" baseline="30000" dirty="0"/>
              <a:t>5</a:t>
            </a:r>
          </a:p>
          <a:p>
            <a:pPr marL="342900" indent="-342900">
              <a:buFont typeface="+mj-lt"/>
              <a:buAutoNum type="arabicPeriod"/>
            </a:pPr>
            <a:r>
              <a:rPr lang="en-US" sz="1800" dirty="0">
                <a:cs typeface="B Nazanin" panose="00000400000000000000" pitchFamily="2" charset="-78"/>
              </a:rPr>
              <a:t>Hidden units  = 256, 128, 64, 16</a:t>
            </a:r>
          </a:p>
          <a:p>
            <a:pPr marL="342900" indent="-342900">
              <a:buFont typeface="+mj-lt"/>
              <a:buAutoNum type="arabicPeriod"/>
            </a:pPr>
            <a:r>
              <a:rPr lang="en-US" sz="1800" dirty="0">
                <a:cs typeface="B Nazanin" panose="00000400000000000000" pitchFamily="2" charset="-78"/>
              </a:rPr>
              <a:t>Number of layers = 4</a:t>
            </a:r>
          </a:p>
        </p:txBody>
      </p:sp>
      <p:sp>
        <p:nvSpPr>
          <p:cNvPr id="7" name="Content Placeholder 8">
            <a:extLst>
              <a:ext uri="{FF2B5EF4-FFF2-40B4-BE49-F238E27FC236}">
                <a16:creationId xmlns:a16="http://schemas.microsoft.com/office/drawing/2014/main" id="{BA06C06F-22FE-4E52-AFCF-090975114115}"/>
              </a:ext>
            </a:extLst>
          </p:cNvPr>
          <p:cNvSpPr txBox="1">
            <a:spLocks/>
          </p:cNvSpPr>
          <p:nvPr/>
        </p:nvSpPr>
        <p:spPr>
          <a:xfrm>
            <a:off x="5711930" y="2531240"/>
            <a:ext cx="5035402" cy="22015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B Nazanin" panose="00000400000000000000" pitchFamily="2" charset="-78"/>
              </a:rPr>
              <a:t>6.     Epsilon = (start = 1, end = 0.01, decay = 0.995)</a:t>
            </a:r>
          </a:p>
          <a:p>
            <a:pPr marL="0" indent="0">
              <a:buNone/>
            </a:pPr>
            <a:r>
              <a:rPr lang="en-US" sz="1800" dirty="0">
                <a:cs typeface="B Nazanin" panose="00000400000000000000" pitchFamily="2" charset="-78"/>
              </a:rPr>
              <a:t>7.     Tau = 0.001</a:t>
            </a:r>
          </a:p>
          <a:p>
            <a:pPr marL="342900" indent="-342900">
              <a:buAutoNum type="arabicPeriod" startAt="8"/>
            </a:pPr>
            <a:r>
              <a:rPr lang="en-US" sz="1800" dirty="0">
                <a:cs typeface="B Nazanin" panose="00000400000000000000" pitchFamily="2" charset="-78"/>
              </a:rPr>
              <a:t>Update every = 4</a:t>
            </a:r>
          </a:p>
          <a:p>
            <a:pPr marL="342900" indent="-342900">
              <a:buAutoNum type="arabicPeriod" startAt="8"/>
            </a:pPr>
            <a:r>
              <a:rPr lang="en-US" sz="1800" dirty="0">
                <a:cs typeface="B Nazanin" panose="00000400000000000000" pitchFamily="2" charset="-78"/>
              </a:rPr>
              <a:t>Gamma = 0.99</a:t>
            </a:r>
          </a:p>
        </p:txBody>
      </p:sp>
    </p:spTree>
    <p:extLst>
      <p:ext uri="{BB962C8B-B14F-4D97-AF65-F5344CB8AC3E}">
        <p14:creationId xmlns:p14="http://schemas.microsoft.com/office/powerpoint/2010/main" val="397475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4.1.1</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51</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6B95B7E1-F90B-45EF-8EC1-07923102B962}"/>
              </a:ext>
            </a:extLst>
          </p:cNvPr>
          <p:cNvPicPr>
            <a:picLocks noChangeAspect="1"/>
          </p:cNvPicPr>
          <p:nvPr/>
        </p:nvPicPr>
        <p:blipFill rotWithShape="1">
          <a:blip r:embed="rId3"/>
          <a:srcRect b="50222"/>
          <a:stretch/>
        </p:blipFill>
        <p:spPr>
          <a:xfrm>
            <a:off x="429975" y="2883898"/>
            <a:ext cx="2826685" cy="3440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55362325-B5B0-48FA-BD3F-1E7F535EC681}"/>
              </a:ext>
            </a:extLst>
          </p:cNvPr>
          <p:cNvPicPr>
            <a:picLocks noChangeAspect="1"/>
          </p:cNvPicPr>
          <p:nvPr/>
        </p:nvPicPr>
        <p:blipFill rotWithShape="1">
          <a:blip r:embed="rId3"/>
          <a:srcRect t="50000"/>
          <a:stretch/>
        </p:blipFill>
        <p:spPr>
          <a:xfrm>
            <a:off x="3661363" y="2868553"/>
            <a:ext cx="2826685" cy="3455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C734D48B-40F1-4D55-8239-35777A09E570}"/>
              </a:ext>
            </a:extLst>
          </p:cNvPr>
          <p:cNvPicPr>
            <a:picLocks noChangeAspect="1"/>
          </p:cNvPicPr>
          <p:nvPr/>
        </p:nvPicPr>
        <p:blipFill>
          <a:blip r:embed="rId4"/>
          <a:stretch>
            <a:fillRect/>
          </a:stretch>
        </p:blipFill>
        <p:spPr>
          <a:xfrm>
            <a:off x="7066986" y="2429086"/>
            <a:ext cx="4090606" cy="26928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7889641" y="5389873"/>
            <a:ext cx="2942396"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4400 - 4500</a:t>
            </a:r>
          </a:p>
          <a:p>
            <a:pPr marL="0" indent="0">
              <a:buFont typeface="Arial" panose="020B0604020202020204" pitchFamily="34" charset="0"/>
              <a:buNone/>
            </a:pPr>
            <a:r>
              <a:rPr lang="en-US" sz="1800" dirty="0">
                <a:cs typeface="B Nazanin" panose="00000400000000000000" pitchFamily="2" charset="-78"/>
              </a:rPr>
              <a:t>47.25 	</a:t>
            </a:r>
            <a:r>
              <a:rPr lang="en-US" sz="1800" dirty="0">
                <a:cs typeface="B Nazanin" panose="00000400000000000000" pitchFamily="2" charset="-78"/>
                <a:sym typeface="Wingdings" panose="05000000000000000000" pitchFamily="2" charset="2"/>
              </a:rPr>
              <a:t> 	10.5</a:t>
            </a:r>
            <a:endParaRPr lang="en-US" sz="1800" dirty="0">
              <a:cs typeface="B Nazanin" panose="00000400000000000000" pitchFamily="2" charset="-78"/>
            </a:endParaRPr>
          </a:p>
        </p:txBody>
      </p:sp>
      <p:sp>
        <p:nvSpPr>
          <p:cNvPr id="5" name="Content Placeholder 4">
            <a:extLst>
              <a:ext uri="{FF2B5EF4-FFF2-40B4-BE49-F238E27FC236}">
                <a16:creationId xmlns:a16="http://schemas.microsoft.com/office/drawing/2014/main" id="{B75F48F0-B599-469F-8EC9-BBC78682F7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992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4.1.1</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52</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6" name="4.1.1">
            <a:hlinkClick r:id="" action="ppaction://media"/>
            <a:extLst>
              <a:ext uri="{FF2B5EF4-FFF2-40B4-BE49-F238E27FC236}">
                <a16:creationId xmlns:a16="http://schemas.microsoft.com/office/drawing/2014/main" id="{1DD0BD11-E383-4ED2-BC30-BF98272035D7}"/>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1055"/>
          <a:stretch/>
        </p:blipFill>
        <p:spPr>
          <a:xfrm>
            <a:off x="2867610" y="2354890"/>
            <a:ext cx="6456779" cy="37945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94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4.1.7</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53</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5089546" y="1628191"/>
            <a:ext cx="584744" cy="437550"/>
          </a:xfrm>
        </p:spPr>
        <p:txBody>
          <a:bodyPr>
            <a:normAutofit lnSpcReduction="10000"/>
          </a:bodyPr>
          <a:lstStyle/>
          <a:p>
            <a:pPr marL="0" indent="0">
              <a:buNone/>
            </a:pPr>
            <a:r>
              <a:rPr lang="en-US" sz="2400" baseline="30000" dirty="0"/>
              <a:t>0.99</a:t>
            </a:r>
            <a:endParaRPr lang="en-US" sz="1800" baseline="30000" dirty="0"/>
          </a:p>
          <a:p>
            <a:pPr marL="0" indent="0">
              <a:buNone/>
            </a:pPr>
            <a:endParaRPr lang="en-US" sz="1800" dirty="0">
              <a:cs typeface="B Nazanin" panose="00000400000000000000" pitchFamily="2" charset="-78"/>
            </a:endParaRPr>
          </a:p>
        </p:txBody>
      </p:sp>
      <p:cxnSp>
        <p:nvCxnSpPr>
          <p:cNvPr id="3" name="Connector: Curved 2">
            <a:extLst>
              <a:ext uri="{FF2B5EF4-FFF2-40B4-BE49-F238E27FC236}">
                <a16:creationId xmlns:a16="http://schemas.microsoft.com/office/drawing/2014/main" id="{DD7A22C8-65BA-4FED-90D0-4D2C1A8ABA29}"/>
              </a:ext>
            </a:extLst>
          </p:cNvPr>
          <p:cNvCxnSpPr>
            <a:cxnSpLocks/>
          </p:cNvCxnSpPr>
          <p:nvPr/>
        </p:nvCxnSpPr>
        <p:spPr>
          <a:xfrm flipV="1">
            <a:off x="5767494"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9379522" y="5344481"/>
            <a:ext cx="2470099"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3600 - 3700</a:t>
            </a:r>
          </a:p>
          <a:p>
            <a:pPr marL="0" indent="0">
              <a:buFont typeface="Arial" panose="020B0604020202020204" pitchFamily="34" charset="0"/>
              <a:buNone/>
            </a:pPr>
            <a:r>
              <a:rPr lang="en-US" sz="1800" dirty="0">
                <a:cs typeface="B Nazanin" panose="00000400000000000000" pitchFamily="2" charset="-78"/>
              </a:rPr>
              <a:t>20.32 	</a:t>
            </a:r>
            <a:r>
              <a:rPr lang="en-US" sz="1800" dirty="0">
                <a:cs typeface="B Nazanin" panose="00000400000000000000" pitchFamily="2" charset="-78"/>
                <a:sym typeface="Wingdings" panose="05000000000000000000" pitchFamily="2" charset="2"/>
              </a:rPr>
              <a:t> 	5.5</a:t>
            </a:r>
            <a:endParaRPr lang="en-US" sz="1800" dirty="0">
              <a:cs typeface="B Nazanin" panose="00000400000000000000" pitchFamily="2" charset="-78"/>
            </a:endParaRPr>
          </a:p>
        </p:txBody>
      </p:sp>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gamma:</a:t>
            </a:r>
          </a:p>
        </p:txBody>
      </p:sp>
      <p:sp>
        <p:nvSpPr>
          <p:cNvPr id="21" name="Content Placeholder 8">
            <a:extLst>
              <a:ext uri="{FF2B5EF4-FFF2-40B4-BE49-F238E27FC236}">
                <a16:creationId xmlns:a16="http://schemas.microsoft.com/office/drawing/2014/main" id="{4A6190D0-BA47-4E1E-892D-A9EA89F32CF4}"/>
              </a:ext>
            </a:extLst>
          </p:cNvPr>
          <p:cNvSpPr txBox="1">
            <a:spLocks/>
          </p:cNvSpPr>
          <p:nvPr/>
        </p:nvSpPr>
        <p:spPr>
          <a:xfrm>
            <a:off x="6959401" y="1422906"/>
            <a:ext cx="1866649"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aseline="30000" dirty="0"/>
              <a:t>0.50</a:t>
            </a:r>
            <a:endParaRPr lang="en-US" sz="1800" baseline="30000" dirty="0"/>
          </a:p>
        </p:txBody>
      </p:sp>
      <p:sp>
        <p:nvSpPr>
          <p:cNvPr id="2" name="Content Placeholder 8">
            <a:extLst>
              <a:ext uri="{FF2B5EF4-FFF2-40B4-BE49-F238E27FC236}">
                <a16:creationId xmlns:a16="http://schemas.microsoft.com/office/drawing/2014/main" id="{05569A73-1CA3-4115-8F17-AA400C1430B3}"/>
              </a:ext>
            </a:extLst>
          </p:cNvPr>
          <p:cNvSpPr txBox="1">
            <a:spLocks/>
          </p:cNvSpPr>
          <p:nvPr/>
        </p:nvSpPr>
        <p:spPr>
          <a:xfrm>
            <a:off x="6621772" y="5617773"/>
            <a:ext cx="2243915" cy="49264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700 – 800 </a:t>
            </a:r>
            <a:r>
              <a:rPr lang="en-US" sz="1800" dirty="0">
                <a:cs typeface="B Nazanin" panose="00000400000000000000" pitchFamily="2" charset="-78"/>
                <a:sym typeface="Wingdings" panose="05000000000000000000" pitchFamily="2" charset="2"/>
              </a:rPr>
              <a:t>    4.81</a:t>
            </a:r>
            <a:endParaRPr lang="en-US" sz="1800" dirty="0">
              <a:cs typeface="B Nazanin" panose="00000400000000000000" pitchFamily="2" charset="-78"/>
            </a:endParaRPr>
          </a:p>
        </p:txBody>
      </p:sp>
      <p:pic>
        <p:nvPicPr>
          <p:cNvPr id="7" name="Picture 6">
            <a:extLst>
              <a:ext uri="{FF2B5EF4-FFF2-40B4-BE49-F238E27FC236}">
                <a16:creationId xmlns:a16="http://schemas.microsoft.com/office/drawing/2014/main" id="{DB545758-B290-4F4B-9A81-F1F5AF85F0F7}"/>
              </a:ext>
            </a:extLst>
          </p:cNvPr>
          <p:cNvPicPr>
            <a:picLocks noChangeAspect="1"/>
          </p:cNvPicPr>
          <p:nvPr/>
        </p:nvPicPr>
        <p:blipFill rotWithShape="1">
          <a:blip r:embed="rId3"/>
          <a:srcRect b="50000"/>
          <a:stretch/>
        </p:blipFill>
        <p:spPr>
          <a:xfrm>
            <a:off x="525726" y="2894876"/>
            <a:ext cx="2472872" cy="33176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52F8B5FB-028F-4CE3-8792-4445CC1725B7}"/>
              </a:ext>
            </a:extLst>
          </p:cNvPr>
          <p:cNvPicPr>
            <a:picLocks noChangeAspect="1"/>
          </p:cNvPicPr>
          <p:nvPr/>
        </p:nvPicPr>
        <p:blipFill rotWithShape="1">
          <a:blip r:embed="rId3"/>
          <a:srcRect t="50000"/>
          <a:stretch/>
        </p:blipFill>
        <p:spPr>
          <a:xfrm>
            <a:off x="3476990" y="2894876"/>
            <a:ext cx="2472872" cy="33176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B743F1EE-C561-4FAA-882D-6737708CCCC7}"/>
              </a:ext>
            </a:extLst>
          </p:cNvPr>
          <p:cNvPicPr>
            <a:picLocks noChangeAspect="1"/>
          </p:cNvPicPr>
          <p:nvPr/>
        </p:nvPicPr>
        <p:blipFill>
          <a:blip r:embed="rId4"/>
          <a:stretch>
            <a:fillRect/>
          </a:stretch>
        </p:blipFill>
        <p:spPr>
          <a:xfrm>
            <a:off x="6687569" y="2248730"/>
            <a:ext cx="4174015" cy="28205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51770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4.1.7</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54</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4.1.7">
            <a:hlinkClick r:id="" action="ppaction://media"/>
            <a:extLst>
              <a:ext uri="{FF2B5EF4-FFF2-40B4-BE49-F238E27FC236}">
                <a16:creationId xmlns:a16="http://schemas.microsoft.com/office/drawing/2014/main" id="{4D227955-9C7E-44DA-8291-1ED261A07F0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0065"/>
          <a:stretch/>
        </p:blipFill>
        <p:spPr>
          <a:xfrm>
            <a:off x="2559876" y="2354892"/>
            <a:ext cx="7072248" cy="42991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692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4.1.4</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55</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4229350" y="1483091"/>
            <a:ext cx="1866649" cy="642834"/>
          </a:xfrm>
        </p:spPr>
        <p:txBody>
          <a:bodyPr>
            <a:normAutofit/>
          </a:bodyPr>
          <a:lstStyle/>
          <a:p>
            <a:pPr marL="0" indent="0">
              <a:buNone/>
            </a:pPr>
            <a:r>
              <a:rPr lang="en-US" sz="1800" dirty="0"/>
              <a:t>4 × 10</a:t>
            </a:r>
            <a:r>
              <a:rPr lang="en-US" sz="1800" baseline="30000" dirty="0"/>
              <a:t>-4</a:t>
            </a:r>
          </a:p>
          <a:p>
            <a:pPr marL="0" indent="0">
              <a:buNone/>
            </a:pPr>
            <a:endParaRPr lang="en-US" sz="1800" dirty="0">
              <a:cs typeface="B Nazanin" panose="00000400000000000000" pitchFamily="2" charset="-78"/>
            </a:endParaRPr>
          </a:p>
        </p:txBody>
      </p:sp>
      <p:cxnSp>
        <p:nvCxnSpPr>
          <p:cNvPr id="3" name="Connector: Curved 2">
            <a:extLst>
              <a:ext uri="{FF2B5EF4-FFF2-40B4-BE49-F238E27FC236}">
                <a16:creationId xmlns:a16="http://schemas.microsoft.com/office/drawing/2014/main" id="{DD7A22C8-65BA-4FED-90D0-4D2C1A8ABA29}"/>
              </a:ext>
            </a:extLst>
          </p:cNvPr>
          <p:cNvCxnSpPr>
            <a:cxnSpLocks/>
          </p:cNvCxnSpPr>
          <p:nvPr/>
        </p:nvCxnSpPr>
        <p:spPr>
          <a:xfrm flipV="1">
            <a:off x="5767494"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9379522" y="5344481"/>
            <a:ext cx="2470099"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1100 - 1200</a:t>
            </a:r>
          </a:p>
          <a:p>
            <a:pPr marL="0" indent="0">
              <a:buFont typeface="Arial" panose="020B0604020202020204" pitchFamily="34" charset="0"/>
              <a:buNone/>
            </a:pPr>
            <a:r>
              <a:rPr lang="en-US" sz="1800" dirty="0">
                <a:cs typeface="B Nazanin" panose="00000400000000000000" pitchFamily="2" charset="-78"/>
              </a:rPr>
              <a:t>25.20 	</a:t>
            </a:r>
            <a:r>
              <a:rPr lang="en-US" sz="1800" dirty="0">
                <a:cs typeface="B Nazanin" panose="00000400000000000000" pitchFamily="2" charset="-78"/>
                <a:sym typeface="Wingdings" panose="05000000000000000000" pitchFamily="2" charset="2"/>
              </a:rPr>
              <a:t> 	6.5</a:t>
            </a:r>
            <a:endParaRPr lang="en-US" sz="1800" dirty="0">
              <a:cs typeface="B Nazanin" panose="00000400000000000000" pitchFamily="2" charset="-78"/>
            </a:endParaRPr>
          </a:p>
        </p:txBody>
      </p:sp>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Learning rate:</a:t>
            </a:r>
          </a:p>
        </p:txBody>
      </p:sp>
      <p:sp>
        <p:nvSpPr>
          <p:cNvPr id="21" name="Content Placeholder 8">
            <a:extLst>
              <a:ext uri="{FF2B5EF4-FFF2-40B4-BE49-F238E27FC236}">
                <a16:creationId xmlns:a16="http://schemas.microsoft.com/office/drawing/2014/main" id="{4A6190D0-BA47-4E1E-892D-A9EA89F32CF4}"/>
              </a:ext>
            </a:extLst>
          </p:cNvPr>
          <p:cNvSpPr txBox="1">
            <a:spLocks/>
          </p:cNvSpPr>
          <p:nvPr/>
        </p:nvSpPr>
        <p:spPr>
          <a:xfrm>
            <a:off x="6956316" y="1236094"/>
            <a:ext cx="1866649"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4 × 10</a:t>
            </a:r>
            <a:r>
              <a:rPr lang="en-US" sz="1800" baseline="30000" dirty="0"/>
              <a:t>-3</a:t>
            </a:r>
          </a:p>
        </p:txBody>
      </p:sp>
      <p:sp>
        <p:nvSpPr>
          <p:cNvPr id="2" name="Content Placeholder 8">
            <a:extLst>
              <a:ext uri="{FF2B5EF4-FFF2-40B4-BE49-F238E27FC236}">
                <a16:creationId xmlns:a16="http://schemas.microsoft.com/office/drawing/2014/main" id="{05569A73-1CA3-4115-8F17-AA400C1430B3}"/>
              </a:ext>
            </a:extLst>
          </p:cNvPr>
          <p:cNvSpPr txBox="1">
            <a:spLocks/>
          </p:cNvSpPr>
          <p:nvPr/>
        </p:nvSpPr>
        <p:spPr>
          <a:xfrm>
            <a:off x="6621772" y="5617773"/>
            <a:ext cx="2243915" cy="49264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500 – 600 </a:t>
            </a:r>
            <a:r>
              <a:rPr lang="en-US" sz="1800" dirty="0">
                <a:cs typeface="B Nazanin" panose="00000400000000000000" pitchFamily="2" charset="-78"/>
                <a:sym typeface="Wingdings" panose="05000000000000000000" pitchFamily="2" charset="2"/>
              </a:rPr>
              <a:t>    24.15</a:t>
            </a:r>
            <a:endParaRPr lang="en-US" sz="1800" dirty="0">
              <a:cs typeface="B Nazanin" panose="00000400000000000000" pitchFamily="2" charset="-78"/>
            </a:endParaRPr>
          </a:p>
        </p:txBody>
      </p:sp>
      <p:pic>
        <p:nvPicPr>
          <p:cNvPr id="9" name="Picture 8">
            <a:extLst>
              <a:ext uri="{FF2B5EF4-FFF2-40B4-BE49-F238E27FC236}">
                <a16:creationId xmlns:a16="http://schemas.microsoft.com/office/drawing/2014/main" id="{A51A1246-8EE0-4347-BA56-6C4E88090153}"/>
              </a:ext>
            </a:extLst>
          </p:cNvPr>
          <p:cNvPicPr>
            <a:picLocks noChangeAspect="1"/>
          </p:cNvPicPr>
          <p:nvPr/>
        </p:nvPicPr>
        <p:blipFill rotWithShape="1">
          <a:blip r:embed="rId3"/>
          <a:srcRect b="50000"/>
          <a:stretch/>
        </p:blipFill>
        <p:spPr>
          <a:xfrm>
            <a:off x="592709" y="2771119"/>
            <a:ext cx="2544679" cy="34725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55830704-F864-4C30-B347-B40D6D8FDADD}"/>
              </a:ext>
            </a:extLst>
          </p:cNvPr>
          <p:cNvPicPr>
            <a:picLocks noChangeAspect="1"/>
          </p:cNvPicPr>
          <p:nvPr/>
        </p:nvPicPr>
        <p:blipFill rotWithShape="1">
          <a:blip r:embed="rId3"/>
          <a:srcRect t="50000"/>
          <a:stretch/>
        </p:blipFill>
        <p:spPr>
          <a:xfrm>
            <a:off x="3634603" y="2771118"/>
            <a:ext cx="2544679" cy="34725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61039992-3269-4709-9D12-A1958B4890F5}"/>
              </a:ext>
            </a:extLst>
          </p:cNvPr>
          <p:cNvPicPr>
            <a:picLocks noChangeAspect="1"/>
          </p:cNvPicPr>
          <p:nvPr/>
        </p:nvPicPr>
        <p:blipFill>
          <a:blip r:embed="rId4"/>
          <a:stretch>
            <a:fillRect/>
          </a:stretch>
        </p:blipFill>
        <p:spPr>
          <a:xfrm>
            <a:off x="6956316" y="2237211"/>
            <a:ext cx="4138086" cy="27418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5032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4.1.4</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56</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4.1.4">
            <a:hlinkClick r:id="" action="ppaction://media"/>
            <a:extLst>
              <a:ext uri="{FF2B5EF4-FFF2-40B4-BE49-F238E27FC236}">
                <a16:creationId xmlns:a16="http://schemas.microsoft.com/office/drawing/2014/main" id="{8674F37E-33FC-4193-B9D5-3412F327907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1423"/>
          <a:stretch/>
        </p:blipFill>
        <p:spPr>
          <a:xfrm>
            <a:off x="2614721" y="2354892"/>
            <a:ext cx="6670284" cy="41377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528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4.1.8</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57</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4481291" y="1638450"/>
            <a:ext cx="1286203" cy="507162"/>
          </a:xfrm>
        </p:spPr>
        <p:txBody>
          <a:bodyPr>
            <a:normAutofit/>
          </a:bodyPr>
          <a:lstStyle/>
          <a:p>
            <a:pPr marL="0" indent="0">
              <a:buNone/>
            </a:pPr>
            <a:r>
              <a:rPr lang="en-US" sz="2400" baseline="30000" dirty="0"/>
              <a:t>1, 0.01,0.995</a:t>
            </a:r>
          </a:p>
          <a:p>
            <a:pPr marL="0" indent="0">
              <a:buNone/>
            </a:pPr>
            <a:endParaRPr lang="en-US" sz="2400" dirty="0">
              <a:cs typeface="B Nazanin" panose="00000400000000000000" pitchFamily="2" charset="-78"/>
            </a:endParaRPr>
          </a:p>
        </p:txBody>
      </p:sp>
      <p:cxnSp>
        <p:nvCxnSpPr>
          <p:cNvPr id="3" name="Connector: Curved 2">
            <a:extLst>
              <a:ext uri="{FF2B5EF4-FFF2-40B4-BE49-F238E27FC236}">
                <a16:creationId xmlns:a16="http://schemas.microsoft.com/office/drawing/2014/main" id="{DD7A22C8-65BA-4FED-90D0-4D2C1A8ABA29}"/>
              </a:ext>
            </a:extLst>
          </p:cNvPr>
          <p:cNvCxnSpPr>
            <a:cxnSpLocks/>
          </p:cNvCxnSpPr>
          <p:nvPr/>
        </p:nvCxnSpPr>
        <p:spPr>
          <a:xfrm flipV="1">
            <a:off x="5767494"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9379522" y="5344481"/>
            <a:ext cx="2470099"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4800 - 4900</a:t>
            </a:r>
          </a:p>
          <a:p>
            <a:pPr marL="0" indent="0">
              <a:buFont typeface="Arial" panose="020B0604020202020204" pitchFamily="34" charset="0"/>
              <a:buNone/>
            </a:pPr>
            <a:r>
              <a:rPr lang="en-US" sz="1800" dirty="0">
                <a:cs typeface="B Nazanin" panose="00000400000000000000" pitchFamily="2" charset="-78"/>
              </a:rPr>
              <a:t>35.83 	</a:t>
            </a:r>
            <a:r>
              <a:rPr lang="en-US" sz="1800" dirty="0">
                <a:cs typeface="B Nazanin" panose="00000400000000000000" pitchFamily="2" charset="-78"/>
                <a:sym typeface="Wingdings" panose="05000000000000000000" pitchFamily="2" charset="2"/>
              </a:rPr>
              <a:t> 	8.5</a:t>
            </a:r>
            <a:endParaRPr lang="en-US" sz="1800" dirty="0">
              <a:cs typeface="B Nazanin" panose="00000400000000000000" pitchFamily="2" charset="-78"/>
            </a:endParaRPr>
          </a:p>
        </p:txBody>
      </p:sp>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epsilon:</a:t>
            </a:r>
          </a:p>
        </p:txBody>
      </p:sp>
      <p:sp>
        <p:nvSpPr>
          <p:cNvPr id="2" name="Content Placeholder 8">
            <a:extLst>
              <a:ext uri="{FF2B5EF4-FFF2-40B4-BE49-F238E27FC236}">
                <a16:creationId xmlns:a16="http://schemas.microsoft.com/office/drawing/2014/main" id="{05569A73-1CA3-4115-8F17-AA400C1430B3}"/>
              </a:ext>
            </a:extLst>
          </p:cNvPr>
          <p:cNvSpPr txBox="1">
            <a:spLocks/>
          </p:cNvSpPr>
          <p:nvPr/>
        </p:nvSpPr>
        <p:spPr>
          <a:xfrm>
            <a:off x="6621772" y="5617773"/>
            <a:ext cx="2243915" cy="4926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1300 – 1400 </a:t>
            </a:r>
            <a:r>
              <a:rPr lang="en-US" sz="1800" dirty="0">
                <a:cs typeface="B Nazanin" panose="00000400000000000000" pitchFamily="2" charset="-78"/>
                <a:sym typeface="Wingdings" panose="05000000000000000000" pitchFamily="2" charset="2"/>
              </a:rPr>
              <a:t>    15.81</a:t>
            </a:r>
            <a:endParaRPr lang="en-US" sz="1800" dirty="0">
              <a:cs typeface="B Nazanin" panose="00000400000000000000" pitchFamily="2" charset="-78"/>
            </a:endParaRPr>
          </a:p>
        </p:txBody>
      </p:sp>
      <p:sp>
        <p:nvSpPr>
          <p:cNvPr id="15" name="Content Placeholder 8">
            <a:extLst>
              <a:ext uri="{FF2B5EF4-FFF2-40B4-BE49-F238E27FC236}">
                <a16:creationId xmlns:a16="http://schemas.microsoft.com/office/drawing/2014/main" id="{1EB49100-EB28-460C-8850-214CB97AEF0C}"/>
              </a:ext>
            </a:extLst>
          </p:cNvPr>
          <p:cNvSpPr txBox="1">
            <a:spLocks/>
          </p:cNvSpPr>
          <p:nvPr/>
        </p:nvSpPr>
        <p:spPr>
          <a:xfrm>
            <a:off x="6777563" y="1384869"/>
            <a:ext cx="1286203" cy="50716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aseline="30000" dirty="0"/>
              <a:t>1, 0.005,0.999</a:t>
            </a:r>
          </a:p>
          <a:p>
            <a:pPr marL="0" indent="0">
              <a:buFont typeface="Arial" panose="020B0604020202020204" pitchFamily="34" charset="0"/>
              <a:buNone/>
            </a:pPr>
            <a:endParaRPr lang="en-US" sz="2400" dirty="0">
              <a:cs typeface="B Nazanin" panose="00000400000000000000" pitchFamily="2" charset="-78"/>
            </a:endParaRPr>
          </a:p>
        </p:txBody>
      </p:sp>
      <p:pic>
        <p:nvPicPr>
          <p:cNvPr id="9" name="Picture 8">
            <a:extLst>
              <a:ext uri="{FF2B5EF4-FFF2-40B4-BE49-F238E27FC236}">
                <a16:creationId xmlns:a16="http://schemas.microsoft.com/office/drawing/2014/main" id="{139CB864-3C0A-480E-898B-90752ECE8F6A}"/>
              </a:ext>
            </a:extLst>
          </p:cNvPr>
          <p:cNvPicPr>
            <a:picLocks noChangeAspect="1"/>
          </p:cNvPicPr>
          <p:nvPr/>
        </p:nvPicPr>
        <p:blipFill rotWithShape="1">
          <a:blip r:embed="rId3"/>
          <a:srcRect b="50000"/>
          <a:stretch/>
        </p:blipFill>
        <p:spPr>
          <a:xfrm>
            <a:off x="554761" y="2809215"/>
            <a:ext cx="2539012" cy="34033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69F2BE36-70F8-4F68-B682-E2A5AA6B290B}"/>
              </a:ext>
            </a:extLst>
          </p:cNvPr>
          <p:cNvPicPr>
            <a:picLocks noChangeAspect="1"/>
          </p:cNvPicPr>
          <p:nvPr/>
        </p:nvPicPr>
        <p:blipFill rotWithShape="1">
          <a:blip r:embed="rId3"/>
          <a:srcRect t="50000"/>
          <a:stretch/>
        </p:blipFill>
        <p:spPr>
          <a:xfrm>
            <a:off x="3607608" y="2809214"/>
            <a:ext cx="2539012" cy="34033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8E189D44-45C0-438A-A85F-694046D193FA}"/>
              </a:ext>
            </a:extLst>
          </p:cNvPr>
          <p:cNvPicPr>
            <a:picLocks noChangeAspect="1"/>
          </p:cNvPicPr>
          <p:nvPr/>
        </p:nvPicPr>
        <p:blipFill>
          <a:blip r:embed="rId4"/>
          <a:stretch>
            <a:fillRect/>
          </a:stretch>
        </p:blipFill>
        <p:spPr>
          <a:xfrm>
            <a:off x="6959543" y="2267052"/>
            <a:ext cx="4086333" cy="27107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224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4.1.8</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58</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4.1.8">
            <a:hlinkClick r:id="" action="ppaction://media"/>
            <a:extLst>
              <a:ext uri="{FF2B5EF4-FFF2-40B4-BE49-F238E27FC236}">
                <a16:creationId xmlns:a16="http://schemas.microsoft.com/office/drawing/2014/main" id="{ECCE2072-3387-49BC-A0F5-425FC72AF3A2}"/>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0681"/>
          <a:stretch/>
        </p:blipFill>
        <p:spPr>
          <a:xfrm>
            <a:off x="2677030" y="2354892"/>
            <a:ext cx="7041246" cy="432705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017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4.1.2</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59</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4229350" y="1483091"/>
            <a:ext cx="1866649" cy="642834"/>
          </a:xfrm>
        </p:spPr>
        <p:txBody>
          <a:bodyPr>
            <a:normAutofit/>
          </a:bodyPr>
          <a:lstStyle/>
          <a:p>
            <a:pPr marL="0" indent="0">
              <a:buNone/>
            </a:pPr>
            <a:r>
              <a:rPr lang="en-US" sz="1800" dirty="0">
                <a:cs typeface="B Nazanin" panose="00000400000000000000" pitchFamily="2" charset="-78"/>
              </a:rPr>
              <a:t>4 : 256,128,64,16</a:t>
            </a:r>
          </a:p>
        </p:txBody>
      </p:sp>
      <p:cxnSp>
        <p:nvCxnSpPr>
          <p:cNvPr id="3" name="Connector: Curved 2">
            <a:extLst>
              <a:ext uri="{FF2B5EF4-FFF2-40B4-BE49-F238E27FC236}">
                <a16:creationId xmlns:a16="http://schemas.microsoft.com/office/drawing/2014/main" id="{DD7A22C8-65BA-4FED-90D0-4D2C1A8ABA29}"/>
              </a:ext>
            </a:extLst>
          </p:cNvPr>
          <p:cNvCxnSpPr>
            <a:cxnSpLocks/>
            <a:stCxn id="6" idx="3"/>
            <a:endCxn id="21" idx="1"/>
          </p:cNvCxnSpPr>
          <p:nvPr/>
        </p:nvCxnSpPr>
        <p:spPr>
          <a:xfrm flipV="1">
            <a:off x="6095999"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7889641" y="5389873"/>
            <a:ext cx="2942396"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4100 - 4200</a:t>
            </a:r>
          </a:p>
          <a:p>
            <a:pPr marL="0" indent="0">
              <a:buFont typeface="Arial" panose="020B0604020202020204" pitchFamily="34" charset="0"/>
              <a:buNone/>
            </a:pPr>
            <a:r>
              <a:rPr lang="en-US" sz="1800" dirty="0">
                <a:cs typeface="B Nazanin" panose="00000400000000000000" pitchFamily="2" charset="-78"/>
              </a:rPr>
              <a:t>37.05 	</a:t>
            </a:r>
            <a:r>
              <a:rPr lang="en-US" sz="1800" dirty="0">
                <a:cs typeface="B Nazanin" panose="00000400000000000000" pitchFamily="2" charset="-78"/>
                <a:sym typeface="Wingdings" panose="05000000000000000000" pitchFamily="2" charset="2"/>
              </a:rPr>
              <a:t> 	9</a:t>
            </a:r>
            <a:endParaRPr lang="en-US" sz="1800" dirty="0">
              <a:cs typeface="B Nazanin" panose="00000400000000000000" pitchFamily="2" charset="-78"/>
            </a:endParaRPr>
          </a:p>
        </p:txBody>
      </p:sp>
      <p:pic>
        <p:nvPicPr>
          <p:cNvPr id="5" name="Picture 4">
            <a:extLst>
              <a:ext uri="{FF2B5EF4-FFF2-40B4-BE49-F238E27FC236}">
                <a16:creationId xmlns:a16="http://schemas.microsoft.com/office/drawing/2014/main" id="{2F852BA9-C6A7-49E6-8AE0-ED0ACF9FB327}"/>
              </a:ext>
            </a:extLst>
          </p:cNvPr>
          <p:cNvPicPr>
            <a:picLocks noChangeAspect="1"/>
          </p:cNvPicPr>
          <p:nvPr/>
        </p:nvPicPr>
        <p:blipFill rotWithShape="1">
          <a:blip r:embed="rId3"/>
          <a:srcRect b="50000"/>
          <a:stretch/>
        </p:blipFill>
        <p:spPr>
          <a:xfrm>
            <a:off x="563988" y="2731517"/>
            <a:ext cx="2628124" cy="36304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4950F6DA-2ADC-4AE3-8328-B1E01EE16287}"/>
              </a:ext>
            </a:extLst>
          </p:cNvPr>
          <p:cNvPicPr>
            <a:picLocks noChangeAspect="1"/>
          </p:cNvPicPr>
          <p:nvPr/>
        </p:nvPicPr>
        <p:blipFill rotWithShape="1">
          <a:blip r:embed="rId3"/>
          <a:srcRect t="50000"/>
          <a:stretch/>
        </p:blipFill>
        <p:spPr>
          <a:xfrm>
            <a:off x="3786710" y="2731516"/>
            <a:ext cx="2628124" cy="36304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018644EC-FBE4-48C3-94E4-103D69401CCA}"/>
              </a:ext>
            </a:extLst>
          </p:cNvPr>
          <p:cNvPicPr>
            <a:picLocks noChangeAspect="1"/>
          </p:cNvPicPr>
          <p:nvPr/>
        </p:nvPicPr>
        <p:blipFill>
          <a:blip r:embed="rId4"/>
          <a:stretch>
            <a:fillRect/>
          </a:stretch>
        </p:blipFill>
        <p:spPr>
          <a:xfrm>
            <a:off x="7030946" y="2259276"/>
            <a:ext cx="3952233" cy="26546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Number of layers:</a:t>
            </a:r>
          </a:p>
        </p:txBody>
      </p:sp>
      <p:sp>
        <p:nvSpPr>
          <p:cNvPr id="21" name="Content Placeholder 8">
            <a:extLst>
              <a:ext uri="{FF2B5EF4-FFF2-40B4-BE49-F238E27FC236}">
                <a16:creationId xmlns:a16="http://schemas.microsoft.com/office/drawing/2014/main" id="{4A6190D0-BA47-4E1E-892D-A9EA89F32CF4}"/>
              </a:ext>
            </a:extLst>
          </p:cNvPr>
          <p:cNvSpPr txBox="1">
            <a:spLocks/>
          </p:cNvSpPr>
          <p:nvPr/>
        </p:nvSpPr>
        <p:spPr>
          <a:xfrm>
            <a:off x="6956316" y="1236094"/>
            <a:ext cx="1866649"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3 : 128,64,16</a:t>
            </a:r>
          </a:p>
        </p:txBody>
      </p:sp>
    </p:spTree>
    <p:extLst>
      <p:ext uri="{BB962C8B-B14F-4D97-AF65-F5344CB8AC3E}">
        <p14:creationId xmlns:p14="http://schemas.microsoft.com/office/powerpoint/2010/main" val="406351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6375938" cy="884238"/>
          </a:xfrm>
        </p:spPr>
        <p:txBody>
          <a:bodyPr/>
          <a:lstStyle/>
          <a:p>
            <a:r>
              <a:rPr lang="en-US" dirty="0"/>
              <a:t>What are other people 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Page 1</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497165"/>
            <a:ext cx="5479255" cy="3971137"/>
          </a:xfrm>
        </p:spPr>
        <p:txBody>
          <a:bodyPr>
            <a:normAutofit/>
          </a:bodyPr>
          <a:lstStyle/>
          <a:p>
            <a:r>
              <a:rPr lang="en-US" dirty="0"/>
              <a:t>This was originally a problem that was mentioned in a Udacity course for reinforcement learning. In that course the instructor asked students to share their results in GitHub so that every one could have a bench mark for themselves. But the original problem had many differences with what I have made</a:t>
            </a:r>
          </a:p>
          <a:p>
            <a:r>
              <a:rPr lang="en-US" dirty="0"/>
              <a:t>In the original problem the time limit was 1000 time steps that took about 20 seconds but in our problem the agent has 500 decision steps that takes about 10 seconds and this makes it harder for our agent.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7" name="Content Placeholder 8">
            <a:extLst>
              <a:ext uri="{FF2B5EF4-FFF2-40B4-BE49-F238E27FC236}">
                <a16:creationId xmlns:a16="http://schemas.microsoft.com/office/drawing/2014/main" id="{8A67432C-EE7B-450D-B1A7-332D272250E8}"/>
              </a:ext>
            </a:extLst>
          </p:cNvPr>
          <p:cNvSpPr txBox="1">
            <a:spLocks/>
          </p:cNvSpPr>
          <p:nvPr/>
        </p:nvSpPr>
        <p:spPr>
          <a:xfrm>
            <a:off x="6070014" y="2497164"/>
            <a:ext cx="5479255" cy="433626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agents sensor gets 34 parameters but the original agent has 37 parameters.</a:t>
            </a:r>
          </a:p>
          <a:p>
            <a:r>
              <a:rPr lang="en-US" dirty="0"/>
              <a:t>In the original problem there is a wall around the main ground that the agent can see and even can hit without making any problem but in our environment there isn't any wall around the environment to be seen by the sensor and if he agent exits this environment the episode will be lost and the agent will get -10 points.</a:t>
            </a:r>
          </a:p>
          <a:p>
            <a:endParaRPr lang="en-US" dirty="0"/>
          </a:p>
        </p:txBody>
      </p:sp>
      <p:pic>
        <p:nvPicPr>
          <p:cNvPr id="1026" name="Picture 2" descr="GitHub - glebashnik/udacity-deep-reinforcement-learning-navigation:  Navigation Project in Deep Reinforcement Learning Nanodegree">
            <a:extLst>
              <a:ext uri="{FF2B5EF4-FFF2-40B4-BE49-F238E27FC236}">
                <a16:creationId xmlns:a16="http://schemas.microsoft.com/office/drawing/2014/main" id="{0383D5D5-B839-44E5-976B-060485C1F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130" y="94176"/>
            <a:ext cx="2602313" cy="1951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981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4.1.2</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60</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9" name="4.1.2">
            <a:hlinkClick r:id="" action="ppaction://media"/>
            <a:extLst>
              <a:ext uri="{FF2B5EF4-FFF2-40B4-BE49-F238E27FC236}">
                <a16:creationId xmlns:a16="http://schemas.microsoft.com/office/drawing/2014/main" id="{A2014BBC-CEE7-4F2F-B5E7-C1EC4A6D18B7}"/>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0895"/>
          <a:stretch/>
        </p:blipFill>
        <p:spPr>
          <a:xfrm>
            <a:off x="2952586" y="2492743"/>
            <a:ext cx="6286827" cy="38377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347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4.1.3</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61</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4229350" y="1483091"/>
            <a:ext cx="1866649" cy="642834"/>
          </a:xfrm>
        </p:spPr>
        <p:txBody>
          <a:bodyPr>
            <a:normAutofit/>
          </a:bodyPr>
          <a:lstStyle/>
          <a:p>
            <a:pPr marL="0" indent="0">
              <a:buNone/>
            </a:pPr>
            <a:r>
              <a:rPr lang="en-US" sz="1800" dirty="0">
                <a:cs typeface="B Nazanin" panose="00000400000000000000" pitchFamily="2" charset="-78"/>
              </a:rPr>
              <a:t>4 : 256,128,64,16</a:t>
            </a:r>
          </a:p>
        </p:txBody>
      </p:sp>
      <p:cxnSp>
        <p:nvCxnSpPr>
          <p:cNvPr id="3" name="Connector: Curved 2">
            <a:extLst>
              <a:ext uri="{FF2B5EF4-FFF2-40B4-BE49-F238E27FC236}">
                <a16:creationId xmlns:a16="http://schemas.microsoft.com/office/drawing/2014/main" id="{DD7A22C8-65BA-4FED-90D0-4D2C1A8ABA29}"/>
              </a:ext>
            </a:extLst>
          </p:cNvPr>
          <p:cNvCxnSpPr>
            <a:cxnSpLocks/>
            <a:stCxn id="6" idx="3"/>
            <a:endCxn id="21" idx="1"/>
          </p:cNvCxnSpPr>
          <p:nvPr/>
        </p:nvCxnSpPr>
        <p:spPr>
          <a:xfrm flipV="1">
            <a:off x="6095999"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9379523" y="5344481"/>
            <a:ext cx="2243915"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4300 - 4400</a:t>
            </a:r>
          </a:p>
          <a:p>
            <a:pPr marL="0" indent="0">
              <a:buFont typeface="Arial" panose="020B0604020202020204" pitchFamily="34" charset="0"/>
              <a:buNone/>
            </a:pPr>
            <a:r>
              <a:rPr lang="en-US" sz="1800" dirty="0">
                <a:cs typeface="B Nazanin" panose="00000400000000000000" pitchFamily="2" charset="-78"/>
              </a:rPr>
              <a:t>42.02 	</a:t>
            </a:r>
            <a:r>
              <a:rPr lang="en-US" sz="1800" dirty="0">
                <a:cs typeface="B Nazanin" panose="00000400000000000000" pitchFamily="2" charset="-78"/>
                <a:sym typeface="Wingdings" panose="05000000000000000000" pitchFamily="2" charset="2"/>
              </a:rPr>
              <a:t> 	10</a:t>
            </a:r>
            <a:endParaRPr lang="en-US" sz="1800" dirty="0">
              <a:cs typeface="B Nazanin" panose="00000400000000000000" pitchFamily="2" charset="-78"/>
            </a:endParaRPr>
          </a:p>
        </p:txBody>
      </p:sp>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Hidden units:</a:t>
            </a:r>
          </a:p>
        </p:txBody>
      </p:sp>
      <p:sp>
        <p:nvSpPr>
          <p:cNvPr id="21" name="Content Placeholder 8">
            <a:extLst>
              <a:ext uri="{FF2B5EF4-FFF2-40B4-BE49-F238E27FC236}">
                <a16:creationId xmlns:a16="http://schemas.microsoft.com/office/drawing/2014/main" id="{4A6190D0-BA47-4E1E-892D-A9EA89F32CF4}"/>
              </a:ext>
            </a:extLst>
          </p:cNvPr>
          <p:cNvSpPr txBox="1">
            <a:spLocks/>
          </p:cNvSpPr>
          <p:nvPr/>
        </p:nvSpPr>
        <p:spPr>
          <a:xfrm>
            <a:off x="6956316" y="1236094"/>
            <a:ext cx="1866649"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3 : 128,64,16, 8</a:t>
            </a:r>
          </a:p>
        </p:txBody>
      </p:sp>
      <p:sp>
        <p:nvSpPr>
          <p:cNvPr id="2" name="Content Placeholder 8">
            <a:extLst>
              <a:ext uri="{FF2B5EF4-FFF2-40B4-BE49-F238E27FC236}">
                <a16:creationId xmlns:a16="http://schemas.microsoft.com/office/drawing/2014/main" id="{05569A73-1CA3-4115-8F17-AA400C1430B3}"/>
              </a:ext>
            </a:extLst>
          </p:cNvPr>
          <p:cNvSpPr txBox="1">
            <a:spLocks/>
          </p:cNvSpPr>
          <p:nvPr/>
        </p:nvSpPr>
        <p:spPr>
          <a:xfrm>
            <a:off x="6621772" y="5617773"/>
            <a:ext cx="2243915" cy="49264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800 – 900 </a:t>
            </a:r>
            <a:r>
              <a:rPr lang="en-US" sz="1800" dirty="0">
                <a:cs typeface="B Nazanin" panose="00000400000000000000" pitchFamily="2" charset="-78"/>
                <a:sym typeface="Wingdings" panose="05000000000000000000" pitchFamily="2" charset="2"/>
              </a:rPr>
              <a:t>    </a:t>
            </a:r>
            <a:r>
              <a:rPr lang="en-US" sz="1800" dirty="0">
                <a:cs typeface="B Nazanin" panose="00000400000000000000" pitchFamily="2" charset="-78"/>
              </a:rPr>
              <a:t>17.31</a:t>
            </a:r>
          </a:p>
        </p:txBody>
      </p:sp>
      <p:pic>
        <p:nvPicPr>
          <p:cNvPr id="9" name="Picture 8">
            <a:extLst>
              <a:ext uri="{FF2B5EF4-FFF2-40B4-BE49-F238E27FC236}">
                <a16:creationId xmlns:a16="http://schemas.microsoft.com/office/drawing/2014/main" id="{B53DA927-2B26-4B40-9799-E4890201ED7C}"/>
              </a:ext>
            </a:extLst>
          </p:cNvPr>
          <p:cNvPicPr>
            <a:picLocks noChangeAspect="1"/>
          </p:cNvPicPr>
          <p:nvPr/>
        </p:nvPicPr>
        <p:blipFill rotWithShape="1">
          <a:blip r:embed="rId3"/>
          <a:srcRect b="50000"/>
          <a:stretch/>
        </p:blipFill>
        <p:spPr>
          <a:xfrm>
            <a:off x="548468" y="2727470"/>
            <a:ext cx="2619563" cy="35128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4AC52B18-E313-4CB0-A6A5-9AB21A4207E6}"/>
              </a:ext>
            </a:extLst>
          </p:cNvPr>
          <p:cNvPicPr>
            <a:picLocks noChangeAspect="1"/>
          </p:cNvPicPr>
          <p:nvPr/>
        </p:nvPicPr>
        <p:blipFill rotWithShape="1">
          <a:blip r:embed="rId3"/>
          <a:srcRect t="50000"/>
          <a:stretch/>
        </p:blipFill>
        <p:spPr>
          <a:xfrm>
            <a:off x="3608283" y="2727470"/>
            <a:ext cx="2619563" cy="35128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6B511425-994A-464C-A687-0083CB7192D5}"/>
              </a:ext>
            </a:extLst>
          </p:cNvPr>
          <p:cNvPicPr>
            <a:picLocks noChangeAspect="1"/>
          </p:cNvPicPr>
          <p:nvPr/>
        </p:nvPicPr>
        <p:blipFill>
          <a:blip r:embed="rId4"/>
          <a:stretch>
            <a:fillRect/>
          </a:stretch>
        </p:blipFill>
        <p:spPr>
          <a:xfrm>
            <a:off x="6851666" y="2125925"/>
            <a:ext cx="4028041" cy="26754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12710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4.1.3</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62</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4.1.3">
            <a:hlinkClick r:id="" action="ppaction://media"/>
            <a:extLst>
              <a:ext uri="{FF2B5EF4-FFF2-40B4-BE49-F238E27FC236}">
                <a16:creationId xmlns:a16="http://schemas.microsoft.com/office/drawing/2014/main" id="{D4779D32-F82C-436B-8E70-47EDBB12CEDD}"/>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0696"/>
          <a:stretch/>
        </p:blipFill>
        <p:spPr>
          <a:xfrm>
            <a:off x="3304986" y="2590930"/>
            <a:ext cx="5785334" cy="3389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170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4.1.5</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63</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5089546" y="1628191"/>
            <a:ext cx="860317" cy="516851"/>
          </a:xfrm>
        </p:spPr>
        <p:txBody>
          <a:bodyPr>
            <a:normAutofit fontScale="85000" lnSpcReduction="20000"/>
          </a:bodyPr>
          <a:lstStyle/>
          <a:p>
            <a:pPr marL="0" indent="0">
              <a:buNone/>
            </a:pPr>
            <a:r>
              <a:rPr lang="en-US" sz="3800" baseline="30000" dirty="0"/>
              <a:t>4</a:t>
            </a:r>
            <a:endParaRPr lang="en-US" sz="1800" baseline="30000" dirty="0"/>
          </a:p>
          <a:p>
            <a:pPr marL="0" indent="0">
              <a:buNone/>
            </a:pPr>
            <a:endParaRPr lang="en-US" sz="1800" dirty="0">
              <a:cs typeface="B Nazanin" panose="00000400000000000000" pitchFamily="2" charset="-78"/>
            </a:endParaRPr>
          </a:p>
        </p:txBody>
      </p:sp>
      <p:cxnSp>
        <p:nvCxnSpPr>
          <p:cNvPr id="3" name="Connector: Curved 2">
            <a:extLst>
              <a:ext uri="{FF2B5EF4-FFF2-40B4-BE49-F238E27FC236}">
                <a16:creationId xmlns:a16="http://schemas.microsoft.com/office/drawing/2014/main" id="{DD7A22C8-65BA-4FED-90D0-4D2C1A8ABA29}"/>
              </a:ext>
            </a:extLst>
          </p:cNvPr>
          <p:cNvCxnSpPr>
            <a:cxnSpLocks/>
          </p:cNvCxnSpPr>
          <p:nvPr/>
        </p:nvCxnSpPr>
        <p:spPr>
          <a:xfrm flipV="1">
            <a:off x="5767494"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9379522" y="5344481"/>
            <a:ext cx="2470099"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4300 - 4400</a:t>
            </a:r>
          </a:p>
          <a:p>
            <a:pPr marL="0" indent="0">
              <a:buFont typeface="Arial" panose="020B0604020202020204" pitchFamily="34" charset="0"/>
              <a:buNone/>
            </a:pPr>
            <a:r>
              <a:rPr lang="en-US" sz="1800" dirty="0">
                <a:cs typeface="B Nazanin" panose="00000400000000000000" pitchFamily="2" charset="-78"/>
              </a:rPr>
              <a:t>44.15 	</a:t>
            </a:r>
            <a:r>
              <a:rPr lang="en-US" sz="1800" dirty="0">
                <a:cs typeface="B Nazanin" panose="00000400000000000000" pitchFamily="2" charset="-78"/>
                <a:sym typeface="Wingdings" panose="05000000000000000000" pitchFamily="2" charset="2"/>
              </a:rPr>
              <a:t> 	10.5</a:t>
            </a:r>
            <a:endParaRPr lang="en-US" sz="1800" dirty="0">
              <a:cs typeface="B Nazanin" panose="00000400000000000000" pitchFamily="2" charset="-78"/>
            </a:endParaRPr>
          </a:p>
        </p:txBody>
      </p:sp>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Update every:</a:t>
            </a:r>
          </a:p>
        </p:txBody>
      </p:sp>
      <p:sp>
        <p:nvSpPr>
          <p:cNvPr id="21" name="Content Placeholder 8">
            <a:extLst>
              <a:ext uri="{FF2B5EF4-FFF2-40B4-BE49-F238E27FC236}">
                <a16:creationId xmlns:a16="http://schemas.microsoft.com/office/drawing/2014/main" id="{4A6190D0-BA47-4E1E-892D-A9EA89F32CF4}"/>
              </a:ext>
            </a:extLst>
          </p:cNvPr>
          <p:cNvSpPr txBox="1">
            <a:spLocks/>
          </p:cNvSpPr>
          <p:nvPr/>
        </p:nvSpPr>
        <p:spPr>
          <a:xfrm>
            <a:off x="6959401" y="1422906"/>
            <a:ext cx="1866649"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aseline="30000" dirty="0"/>
              <a:t>2</a:t>
            </a:r>
            <a:endParaRPr lang="en-US" sz="1800" baseline="30000" dirty="0"/>
          </a:p>
        </p:txBody>
      </p:sp>
      <p:sp>
        <p:nvSpPr>
          <p:cNvPr id="2" name="Content Placeholder 8">
            <a:extLst>
              <a:ext uri="{FF2B5EF4-FFF2-40B4-BE49-F238E27FC236}">
                <a16:creationId xmlns:a16="http://schemas.microsoft.com/office/drawing/2014/main" id="{05569A73-1CA3-4115-8F17-AA400C1430B3}"/>
              </a:ext>
            </a:extLst>
          </p:cNvPr>
          <p:cNvSpPr txBox="1">
            <a:spLocks/>
          </p:cNvSpPr>
          <p:nvPr/>
        </p:nvSpPr>
        <p:spPr>
          <a:xfrm>
            <a:off x="6621772" y="5617773"/>
            <a:ext cx="2243915" cy="49264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800 – 900 </a:t>
            </a:r>
            <a:r>
              <a:rPr lang="en-US" sz="1800" dirty="0">
                <a:cs typeface="B Nazanin" panose="00000400000000000000" pitchFamily="2" charset="-78"/>
                <a:sym typeface="Wingdings" panose="05000000000000000000" pitchFamily="2" charset="2"/>
              </a:rPr>
              <a:t>    28.09</a:t>
            </a:r>
            <a:endParaRPr lang="en-US" sz="1800" dirty="0">
              <a:cs typeface="B Nazanin" panose="00000400000000000000" pitchFamily="2" charset="-78"/>
            </a:endParaRPr>
          </a:p>
        </p:txBody>
      </p:sp>
      <p:pic>
        <p:nvPicPr>
          <p:cNvPr id="7" name="Picture 6">
            <a:extLst>
              <a:ext uri="{FF2B5EF4-FFF2-40B4-BE49-F238E27FC236}">
                <a16:creationId xmlns:a16="http://schemas.microsoft.com/office/drawing/2014/main" id="{1EAC95F9-AE33-403D-ABE9-0EF38740B9C0}"/>
              </a:ext>
            </a:extLst>
          </p:cNvPr>
          <p:cNvPicPr>
            <a:picLocks noChangeAspect="1"/>
          </p:cNvPicPr>
          <p:nvPr/>
        </p:nvPicPr>
        <p:blipFill rotWithShape="1">
          <a:blip r:embed="rId3"/>
          <a:srcRect b="50000"/>
          <a:stretch/>
        </p:blipFill>
        <p:spPr>
          <a:xfrm>
            <a:off x="594774" y="2972120"/>
            <a:ext cx="2424909" cy="33090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6C1C75F4-EEC6-4D0E-8A95-1ADD115C0321}"/>
              </a:ext>
            </a:extLst>
          </p:cNvPr>
          <p:cNvPicPr>
            <a:picLocks noChangeAspect="1"/>
          </p:cNvPicPr>
          <p:nvPr/>
        </p:nvPicPr>
        <p:blipFill rotWithShape="1">
          <a:blip r:embed="rId3"/>
          <a:srcRect t="49987"/>
          <a:stretch/>
        </p:blipFill>
        <p:spPr>
          <a:xfrm>
            <a:off x="3524954" y="2971248"/>
            <a:ext cx="2424909" cy="33099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C5379826-10D1-48D9-881F-C67FF74A65DC}"/>
              </a:ext>
            </a:extLst>
          </p:cNvPr>
          <p:cNvPicPr>
            <a:picLocks noChangeAspect="1"/>
          </p:cNvPicPr>
          <p:nvPr/>
        </p:nvPicPr>
        <p:blipFill>
          <a:blip r:embed="rId4"/>
          <a:stretch>
            <a:fillRect/>
          </a:stretch>
        </p:blipFill>
        <p:spPr>
          <a:xfrm>
            <a:off x="6737126" y="2204297"/>
            <a:ext cx="4074902" cy="27233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40721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4.1.5</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64</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5" name="4.1.5">
            <a:hlinkClick r:id="" action="ppaction://media"/>
            <a:extLst>
              <a:ext uri="{FF2B5EF4-FFF2-40B4-BE49-F238E27FC236}">
                <a16:creationId xmlns:a16="http://schemas.microsoft.com/office/drawing/2014/main" id="{C1859874-98B8-4145-AA7E-BDB45AE868F8}"/>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1103"/>
          <a:stretch/>
        </p:blipFill>
        <p:spPr>
          <a:xfrm>
            <a:off x="2334304" y="2354892"/>
            <a:ext cx="7231117" cy="44674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329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4.1.6</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65</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sp>
        <p:nvSpPr>
          <p:cNvPr id="6" name="Content Placeholder 8">
            <a:extLst>
              <a:ext uri="{FF2B5EF4-FFF2-40B4-BE49-F238E27FC236}">
                <a16:creationId xmlns:a16="http://schemas.microsoft.com/office/drawing/2014/main" id="{16500F02-E3B9-4B20-B641-75308BD62379}"/>
              </a:ext>
            </a:extLst>
          </p:cNvPr>
          <p:cNvSpPr>
            <a:spLocks noGrp="1"/>
          </p:cNvSpPr>
          <p:nvPr>
            <p:ph idx="1"/>
          </p:nvPr>
        </p:nvSpPr>
        <p:spPr>
          <a:xfrm>
            <a:off x="5089546" y="1628191"/>
            <a:ext cx="584744" cy="437550"/>
          </a:xfrm>
        </p:spPr>
        <p:txBody>
          <a:bodyPr>
            <a:normAutofit lnSpcReduction="10000"/>
          </a:bodyPr>
          <a:lstStyle/>
          <a:p>
            <a:pPr marL="0" indent="0">
              <a:buNone/>
            </a:pPr>
            <a:r>
              <a:rPr lang="en-US" sz="2400" baseline="30000" dirty="0"/>
              <a:t>0.99</a:t>
            </a:r>
            <a:endParaRPr lang="en-US" sz="1800" baseline="30000" dirty="0"/>
          </a:p>
          <a:p>
            <a:pPr marL="0" indent="0">
              <a:buNone/>
            </a:pPr>
            <a:endParaRPr lang="en-US" sz="1800" dirty="0">
              <a:cs typeface="B Nazanin" panose="00000400000000000000" pitchFamily="2" charset="-78"/>
            </a:endParaRPr>
          </a:p>
        </p:txBody>
      </p:sp>
      <p:cxnSp>
        <p:nvCxnSpPr>
          <p:cNvPr id="3" name="Connector: Curved 2">
            <a:extLst>
              <a:ext uri="{FF2B5EF4-FFF2-40B4-BE49-F238E27FC236}">
                <a16:creationId xmlns:a16="http://schemas.microsoft.com/office/drawing/2014/main" id="{DD7A22C8-65BA-4FED-90D0-4D2C1A8ABA29}"/>
              </a:ext>
            </a:extLst>
          </p:cNvPr>
          <p:cNvCxnSpPr>
            <a:cxnSpLocks/>
          </p:cNvCxnSpPr>
          <p:nvPr/>
        </p:nvCxnSpPr>
        <p:spPr>
          <a:xfrm flipV="1">
            <a:off x="5767494" y="1557511"/>
            <a:ext cx="860317" cy="2469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a16="http://schemas.microsoft.com/office/drawing/2014/main" id="{064061F8-F566-4B5D-9DA5-D768A0B2050B}"/>
              </a:ext>
            </a:extLst>
          </p:cNvPr>
          <p:cNvSpPr txBox="1">
            <a:spLocks/>
          </p:cNvSpPr>
          <p:nvPr/>
        </p:nvSpPr>
        <p:spPr>
          <a:xfrm>
            <a:off x="9379522" y="5344481"/>
            <a:ext cx="2470099" cy="107842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4200 - 4300</a:t>
            </a:r>
          </a:p>
          <a:p>
            <a:pPr marL="0" indent="0">
              <a:buFont typeface="Arial" panose="020B0604020202020204" pitchFamily="34" charset="0"/>
              <a:buNone/>
            </a:pPr>
            <a:r>
              <a:rPr lang="en-US" sz="1800" dirty="0">
                <a:cs typeface="B Nazanin" panose="00000400000000000000" pitchFamily="2" charset="-78"/>
              </a:rPr>
              <a:t>50.12 	</a:t>
            </a:r>
            <a:r>
              <a:rPr lang="en-US" sz="1800" dirty="0">
                <a:cs typeface="B Nazanin" panose="00000400000000000000" pitchFamily="2" charset="-78"/>
                <a:sym typeface="Wingdings" panose="05000000000000000000" pitchFamily="2" charset="2"/>
              </a:rPr>
              <a:t> 	11.5</a:t>
            </a:r>
            <a:endParaRPr lang="en-US" sz="1800" dirty="0">
              <a:cs typeface="B Nazanin" panose="00000400000000000000" pitchFamily="2" charset="-78"/>
            </a:endParaRPr>
          </a:p>
        </p:txBody>
      </p:sp>
      <p:sp>
        <p:nvSpPr>
          <p:cNvPr id="19" name="Content Placeholder 8">
            <a:extLst>
              <a:ext uri="{FF2B5EF4-FFF2-40B4-BE49-F238E27FC236}">
                <a16:creationId xmlns:a16="http://schemas.microsoft.com/office/drawing/2014/main" id="{A6CBA0FB-93A9-40B5-91D7-3D472EC8AC02}"/>
              </a:ext>
            </a:extLst>
          </p:cNvPr>
          <p:cNvSpPr txBox="1">
            <a:spLocks/>
          </p:cNvSpPr>
          <p:nvPr/>
        </p:nvSpPr>
        <p:spPr>
          <a:xfrm>
            <a:off x="3809544" y="645428"/>
            <a:ext cx="2085583"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gamma:</a:t>
            </a:r>
          </a:p>
        </p:txBody>
      </p:sp>
      <p:sp>
        <p:nvSpPr>
          <p:cNvPr id="21" name="Content Placeholder 8">
            <a:extLst>
              <a:ext uri="{FF2B5EF4-FFF2-40B4-BE49-F238E27FC236}">
                <a16:creationId xmlns:a16="http://schemas.microsoft.com/office/drawing/2014/main" id="{4A6190D0-BA47-4E1E-892D-A9EA89F32CF4}"/>
              </a:ext>
            </a:extLst>
          </p:cNvPr>
          <p:cNvSpPr txBox="1">
            <a:spLocks/>
          </p:cNvSpPr>
          <p:nvPr/>
        </p:nvSpPr>
        <p:spPr>
          <a:xfrm>
            <a:off x="6959401" y="1422906"/>
            <a:ext cx="1866649" cy="6428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aseline="30000" dirty="0"/>
              <a:t>0.90</a:t>
            </a:r>
            <a:endParaRPr lang="en-US" sz="1800" baseline="30000" dirty="0"/>
          </a:p>
        </p:txBody>
      </p:sp>
      <p:sp>
        <p:nvSpPr>
          <p:cNvPr id="2" name="Content Placeholder 8">
            <a:extLst>
              <a:ext uri="{FF2B5EF4-FFF2-40B4-BE49-F238E27FC236}">
                <a16:creationId xmlns:a16="http://schemas.microsoft.com/office/drawing/2014/main" id="{05569A73-1CA3-4115-8F17-AA400C1430B3}"/>
              </a:ext>
            </a:extLst>
          </p:cNvPr>
          <p:cNvSpPr txBox="1">
            <a:spLocks/>
          </p:cNvSpPr>
          <p:nvPr/>
        </p:nvSpPr>
        <p:spPr>
          <a:xfrm>
            <a:off x="6621772" y="5617773"/>
            <a:ext cx="2243915" cy="49264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cs typeface="B Nazanin" panose="00000400000000000000" pitchFamily="2" charset="-78"/>
              </a:rPr>
              <a:t>400 – 500 </a:t>
            </a:r>
            <a:r>
              <a:rPr lang="en-US" sz="1800" dirty="0">
                <a:cs typeface="B Nazanin" panose="00000400000000000000" pitchFamily="2" charset="-78"/>
                <a:sym typeface="Wingdings" panose="05000000000000000000" pitchFamily="2" charset="2"/>
              </a:rPr>
              <a:t>    17.09</a:t>
            </a:r>
            <a:endParaRPr lang="en-US" sz="1800" dirty="0">
              <a:cs typeface="B Nazanin" panose="00000400000000000000" pitchFamily="2" charset="-78"/>
            </a:endParaRPr>
          </a:p>
        </p:txBody>
      </p:sp>
      <p:pic>
        <p:nvPicPr>
          <p:cNvPr id="9" name="Picture 8">
            <a:extLst>
              <a:ext uri="{FF2B5EF4-FFF2-40B4-BE49-F238E27FC236}">
                <a16:creationId xmlns:a16="http://schemas.microsoft.com/office/drawing/2014/main" id="{BA5A1A64-0C0D-40B4-8C44-55224EC3259C}"/>
              </a:ext>
            </a:extLst>
          </p:cNvPr>
          <p:cNvPicPr>
            <a:picLocks noChangeAspect="1"/>
          </p:cNvPicPr>
          <p:nvPr/>
        </p:nvPicPr>
        <p:blipFill rotWithShape="1">
          <a:blip r:embed="rId3"/>
          <a:srcRect b="50000"/>
          <a:stretch/>
        </p:blipFill>
        <p:spPr>
          <a:xfrm>
            <a:off x="592709" y="2871175"/>
            <a:ext cx="2428387" cy="3306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6BFD5292-A3BF-47BC-AE84-DE175630DCA4}"/>
              </a:ext>
            </a:extLst>
          </p:cNvPr>
          <p:cNvPicPr>
            <a:picLocks noChangeAspect="1"/>
          </p:cNvPicPr>
          <p:nvPr/>
        </p:nvPicPr>
        <p:blipFill rotWithShape="1">
          <a:blip r:embed="rId3"/>
          <a:srcRect t="50000"/>
          <a:stretch/>
        </p:blipFill>
        <p:spPr>
          <a:xfrm>
            <a:off x="3638141" y="2871175"/>
            <a:ext cx="2428387" cy="33062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E2D40ADD-2847-46F1-90CE-ABC0C2E2654D}"/>
              </a:ext>
            </a:extLst>
          </p:cNvPr>
          <p:cNvPicPr>
            <a:picLocks noChangeAspect="1"/>
          </p:cNvPicPr>
          <p:nvPr/>
        </p:nvPicPr>
        <p:blipFill>
          <a:blip r:embed="rId4"/>
          <a:stretch>
            <a:fillRect/>
          </a:stretch>
        </p:blipFill>
        <p:spPr>
          <a:xfrm>
            <a:off x="6754295" y="2455540"/>
            <a:ext cx="4040564" cy="2589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97381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4.1.6</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66</a:t>
            </a:fld>
            <a:endParaRPr lang="en-US" dirty="0"/>
          </a:p>
        </p:txBody>
      </p:sp>
      <p:sp>
        <p:nvSpPr>
          <p:cNvPr id="11" name="Content Placeholder 8">
            <a:extLst>
              <a:ext uri="{FF2B5EF4-FFF2-40B4-BE49-F238E27FC236}">
                <a16:creationId xmlns:a16="http://schemas.microsoft.com/office/drawing/2014/main" id="{D8B00338-C7A6-4ED3-920A-CA1E35AD0E10}"/>
              </a:ext>
            </a:extLst>
          </p:cNvPr>
          <p:cNvSpPr txBox="1">
            <a:spLocks/>
          </p:cNvSpPr>
          <p:nvPr/>
        </p:nvSpPr>
        <p:spPr>
          <a:xfrm>
            <a:off x="5949863" y="2354892"/>
            <a:ext cx="5649428" cy="411340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3"/>
              </a:buClr>
              <a:buFont typeface="Arial" panose="020B0604020202020204" pitchFamily="34" charset="0"/>
              <a:buNone/>
            </a:pPr>
            <a:endParaRPr lang="en-US" dirty="0"/>
          </a:p>
        </p:txBody>
      </p:sp>
      <p:pic>
        <p:nvPicPr>
          <p:cNvPr id="12" name="4.1.6">
            <a:hlinkClick r:id="" action="ppaction://media"/>
            <a:extLst>
              <a:ext uri="{FF2B5EF4-FFF2-40B4-BE49-F238E27FC236}">
                <a16:creationId xmlns:a16="http://schemas.microsoft.com/office/drawing/2014/main" id="{F27949C8-9E03-43A7-876D-DEDAFD89AED1}"/>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0849"/>
          <a:stretch/>
        </p:blipFill>
        <p:spPr>
          <a:xfrm>
            <a:off x="2884987" y="2434160"/>
            <a:ext cx="6422025" cy="39548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558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6375938" cy="884238"/>
          </a:xfrm>
        </p:spPr>
        <p:txBody>
          <a:bodyPr/>
          <a:lstStyle/>
          <a:p>
            <a:r>
              <a:rPr lang="en-US" dirty="0"/>
              <a:t>What are other people 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Page 2</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42731" y="2526460"/>
            <a:ext cx="1616048" cy="464872"/>
          </a:xfrm>
        </p:spPr>
        <p:txBody>
          <a:bodyPr>
            <a:normAutofit/>
          </a:bodyPr>
          <a:lstStyle/>
          <a:p>
            <a:pPr marL="0" indent="0">
              <a:buNone/>
            </a:pPr>
            <a:r>
              <a:rPr lang="en-US" dirty="0"/>
              <a:t>first strategy:</a:t>
            </a:r>
          </a:p>
          <a:p>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67</a:t>
            </a:fld>
            <a:endParaRPr lang="en-US" dirty="0"/>
          </a:p>
        </p:txBody>
      </p:sp>
      <p:sp>
        <p:nvSpPr>
          <p:cNvPr id="7" name="Content Placeholder 8">
            <a:extLst>
              <a:ext uri="{FF2B5EF4-FFF2-40B4-BE49-F238E27FC236}">
                <a16:creationId xmlns:a16="http://schemas.microsoft.com/office/drawing/2014/main" id="{8A67432C-EE7B-450D-B1A7-332D272250E8}"/>
              </a:ext>
            </a:extLst>
          </p:cNvPr>
          <p:cNvSpPr txBox="1">
            <a:spLocks/>
          </p:cNvSpPr>
          <p:nvPr/>
        </p:nvSpPr>
        <p:spPr>
          <a:xfrm>
            <a:off x="6070014" y="2497164"/>
            <a:ext cx="5479255" cy="433626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3FBDD661-BCF8-48FC-9E70-78536E4763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731" y="3011900"/>
            <a:ext cx="3515995" cy="2338705"/>
          </a:xfrm>
          <a:prstGeom prst="rect">
            <a:avLst/>
          </a:prstGeom>
          <a:ln>
            <a:noFill/>
          </a:ln>
          <a:effectLst>
            <a:outerShdw blurRad="292100" dist="139700" dir="2700000" algn="tl" rotWithShape="0">
              <a:srgbClr val="333333">
                <a:alpha val="65000"/>
              </a:srgbClr>
            </a:outerShdw>
          </a:effectLst>
        </p:spPr>
      </p:pic>
      <p:sp>
        <p:nvSpPr>
          <p:cNvPr id="12" name="Content Placeholder 8">
            <a:extLst>
              <a:ext uri="{FF2B5EF4-FFF2-40B4-BE49-F238E27FC236}">
                <a16:creationId xmlns:a16="http://schemas.microsoft.com/office/drawing/2014/main" id="{A7857FAE-9355-4969-AE6B-0C794BEE5D35}"/>
              </a:ext>
            </a:extLst>
          </p:cNvPr>
          <p:cNvSpPr txBox="1">
            <a:spLocks/>
          </p:cNvSpPr>
          <p:nvPr/>
        </p:nvSpPr>
        <p:spPr>
          <a:xfrm>
            <a:off x="1450755" y="5577174"/>
            <a:ext cx="2973023" cy="5704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effectLst/>
                <a:latin typeface="Calibri" panose="020F0502020204030204" pitchFamily="34" charset="0"/>
                <a:ea typeface="B Nazanin" panose="00000400000000000000" pitchFamily="2" charset="-78"/>
                <a:cs typeface="B Nazanin" panose="00000400000000000000" pitchFamily="2" charset="-78"/>
              </a:rPr>
              <a:t>( 13 </a:t>
            </a:r>
            <a:r>
              <a:rPr lang="en-US" sz="1800" dirty="0">
                <a:effectLst/>
                <a:latin typeface="Calibri" panose="020F0502020204030204" pitchFamily="34" charset="0"/>
                <a:ea typeface="B Nazanin" panose="00000400000000000000" pitchFamily="2" charset="-78"/>
              </a:rPr>
              <a:t>× </a:t>
            </a:r>
            <a:r>
              <a:rPr lang="en-US" sz="1800" dirty="0">
                <a:effectLst/>
                <a:latin typeface="Calibri" panose="020F0502020204030204" pitchFamily="34" charset="0"/>
                <a:ea typeface="B Nazanin" panose="00000400000000000000" pitchFamily="2" charset="-78"/>
                <a:cs typeface="B Nazanin" panose="00000400000000000000" pitchFamily="2" charset="-78"/>
              </a:rPr>
              <a:t>5 ) / 2  - 7.5 = 25</a:t>
            </a:r>
            <a:endParaRPr lang="en-US" dirty="0"/>
          </a:p>
        </p:txBody>
      </p:sp>
      <p:sp>
        <p:nvSpPr>
          <p:cNvPr id="13" name="Content Placeholder 8">
            <a:extLst>
              <a:ext uri="{FF2B5EF4-FFF2-40B4-BE49-F238E27FC236}">
                <a16:creationId xmlns:a16="http://schemas.microsoft.com/office/drawing/2014/main" id="{DB549ADD-C97E-49D3-A366-97EA0D7CFD34}"/>
              </a:ext>
            </a:extLst>
          </p:cNvPr>
          <p:cNvSpPr txBox="1">
            <a:spLocks/>
          </p:cNvSpPr>
          <p:nvPr/>
        </p:nvSpPr>
        <p:spPr>
          <a:xfrm>
            <a:off x="4491617" y="2505892"/>
            <a:ext cx="1616048" cy="46487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second strategy:</a:t>
            </a:r>
          </a:p>
          <a:p>
            <a:endParaRPr lang="en-US" dirty="0"/>
          </a:p>
        </p:txBody>
      </p:sp>
      <p:sp>
        <p:nvSpPr>
          <p:cNvPr id="15" name="Content Placeholder 8">
            <a:extLst>
              <a:ext uri="{FF2B5EF4-FFF2-40B4-BE49-F238E27FC236}">
                <a16:creationId xmlns:a16="http://schemas.microsoft.com/office/drawing/2014/main" id="{3433D8F3-EB0E-450A-9CCD-5BAE11E3C668}"/>
              </a:ext>
            </a:extLst>
          </p:cNvPr>
          <p:cNvSpPr txBox="1">
            <a:spLocks/>
          </p:cNvSpPr>
          <p:nvPr/>
        </p:nvSpPr>
        <p:spPr>
          <a:xfrm>
            <a:off x="5063332" y="5555454"/>
            <a:ext cx="2973023" cy="5704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effectLst/>
                <a:latin typeface="Calibri" panose="020F0502020204030204" pitchFamily="34" charset="0"/>
                <a:ea typeface="B Nazanin" panose="00000400000000000000" pitchFamily="2" charset="-78"/>
                <a:cs typeface="B Nazanin" panose="00000400000000000000" pitchFamily="2" charset="-78"/>
              </a:rPr>
              <a:t>( 13 </a:t>
            </a:r>
            <a:r>
              <a:rPr lang="en-US" sz="1800" dirty="0">
                <a:effectLst/>
                <a:latin typeface="Calibri" panose="020F0502020204030204" pitchFamily="34" charset="0"/>
                <a:ea typeface="B Nazanin" panose="00000400000000000000" pitchFamily="2" charset="-78"/>
              </a:rPr>
              <a:t>× </a:t>
            </a:r>
            <a:r>
              <a:rPr lang="en-US" sz="1800" dirty="0">
                <a:effectLst/>
                <a:latin typeface="Calibri" panose="020F0502020204030204" pitchFamily="34" charset="0"/>
                <a:ea typeface="B Nazanin" panose="00000400000000000000" pitchFamily="2" charset="-78"/>
                <a:cs typeface="B Nazanin" panose="00000400000000000000" pitchFamily="2" charset="-78"/>
              </a:rPr>
              <a:t>5 ) / 2  - 7.5 = 25</a:t>
            </a:r>
            <a:endParaRPr lang="en-US" dirty="0"/>
          </a:p>
        </p:txBody>
      </p:sp>
      <p:sp>
        <p:nvSpPr>
          <p:cNvPr id="2" name="Content Placeholder 8">
            <a:extLst>
              <a:ext uri="{FF2B5EF4-FFF2-40B4-BE49-F238E27FC236}">
                <a16:creationId xmlns:a16="http://schemas.microsoft.com/office/drawing/2014/main" id="{2D786E89-EEB2-4042-AFFE-461A359587DB}"/>
              </a:ext>
            </a:extLst>
          </p:cNvPr>
          <p:cNvSpPr txBox="1">
            <a:spLocks/>
          </p:cNvSpPr>
          <p:nvPr/>
        </p:nvSpPr>
        <p:spPr>
          <a:xfrm>
            <a:off x="8366371" y="2476596"/>
            <a:ext cx="1616048" cy="46487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third strategy:</a:t>
            </a:r>
          </a:p>
          <a:p>
            <a:endParaRPr lang="en-US" dirty="0"/>
          </a:p>
        </p:txBody>
      </p:sp>
      <p:sp>
        <p:nvSpPr>
          <p:cNvPr id="5" name="Content Placeholder 8">
            <a:extLst>
              <a:ext uri="{FF2B5EF4-FFF2-40B4-BE49-F238E27FC236}">
                <a16:creationId xmlns:a16="http://schemas.microsoft.com/office/drawing/2014/main" id="{4AA83572-2860-44EB-B0E3-21A7989F4C45}"/>
              </a:ext>
            </a:extLst>
          </p:cNvPr>
          <p:cNvSpPr txBox="1">
            <a:spLocks/>
          </p:cNvSpPr>
          <p:nvPr/>
        </p:nvSpPr>
        <p:spPr>
          <a:xfrm>
            <a:off x="8748663" y="5555454"/>
            <a:ext cx="2973023" cy="5704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a:lnSpc>
                <a:spcPct val="107000"/>
              </a:lnSpc>
              <a:spcBef>
                <a:spcPts val="0"/>
              </a:spcBef>
              <a:spcAft>
                <a:spcPts val="800"/>
              </a:spcAft>
              <a:buNone/>
            </a:pPr>
            <a:r>
              <a:rPr lang="en-US" sz="1800" dirty="0">
                <a:effectLst/>
                <a:latin typeface="Calibri" panose="020F0502020204030204" pitchFamily="34" charset="0"/>
                <a:ea typeface="B Nazanin" panose="00000400000000000000" pitchFamily="2" charset="-78"/>
                <a:cs typeface="B Nazanin" panose="00000400000000000000" pitchFamily="2" charset="-78"/>
              </a:rPr>
              <a:t>( 13 × 5 ) / 2  - 7.5 = </a:t>
            </a:r>
            <a:r>
              <a:rPr lang="en-US" sz="1800" dirty="0">
                <a:latin typeface="Calibri" panose="020F0502020204030204" pitchFamily="34" charset="0"/>
                <a:ea typeface="B Nazanin" panose="00000400000000000000" pitchFamily="2" charset="-78"/>
                <a:cs typeface="B Nazanin" panose="00000400000000000000" pitchFamily="2" charset="-78"/>
              </a:rPr>
              <a:t>35</a:t>
            </a:r>
            <a:endParaRPr lang="en-US" sz="1800" dirty="0">
              <a:effectLst/>
              <a:latin typeface="B Nazanin" panose="00000400000000000000" pitchFamily="2" charset="-78"/>
              <a:ea typeface="B Nazanin" panose="00000400000000000000" pitchFamily="2" charset="-78"/>
              <a:cs typeface="B Nazanin" panose="00000400000000000000" pitchFamily="2" charset="-78"/>
            </a:endParaRPr>
          </a:p>
        </p:txBody>
      </p:sp>
      <p:pic>
        <p:nvPicPr>
          <p:cNvPr id="19" name="Picture 18">
            <a:extLst>
              <a:ext uri="{FF2B5EF4-FFF2-40B4-BE49-F238E27FC236}">
                <a16:creationId xmlns:a16="http://schemas.microsoft.com/office/drawing/2014/main" id="{ACC081D2-6771-47C6-9D78-77B27686429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342" y="3038918"/>
            <a:ext cx="3498645" cy="228316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39AAEBB4-246A-497F-9036-1EED68448DEB}"/>
              </a:ext>
            </a:extLst>
          </p:cNvPr>
          <p:cNvPicPr/>
          <p:nvPr/>
        </p:nvPicPr>
        <p:blipFill>
          <a:blip r:embed="rId5">
            <a:extLst>
              <a:ext uri="{28A0092B-C50C-407E-A947-70E740481C1C}">
                <a14:useLocalDpi xmlns:a14="http://schemas.microsoft.com/office/drawing/2010/main" val="0"/>
              </a:ext>
            </a:extLst>
          </a:blip>
          <a:stretch>
            <a:fillRect/>
          </a:stretch>
        </p:blipFill>
        <p:spPr>
          <a:xfrm>
            <a:off x="8223041" y="3011900"/>
            <a:ext cx="3498645" cy="2283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8546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endParaRPr lang="en-US" sz="4000" spc="300" dirty="0"/>
          </a:p>
        </p:txBody>
      </p:sp>
      <p:sp>
        <p:nvSpPr>
          <p:cNvPr id="13" name="Text Placeholder 12">
            <a:extLst>
              <a:ext uri="{FF2B5EF4-FFF2-40B4-BE49-F238E27FC236}">
                <a16:creationId xmlns:a16="http://schemas.microsoft.com/office/drawing/2014/main" id="{D0B11B49-E852-4AE8-8747-439365E1014D}"/>
              </a:ext>
            </a:extLst>
          </p:cNvPr>
          <p:cNvSpPr>
            <a:spLocks noGrp="1"/>
          </p:cNvSpPr>
          <p:nvPr>
            <p:ph type="body" sz="quarter" idx="17"/>
          </p:nvPr>
        </p:nvSpPr>
        <p:spPr/>
        <p:txBody>
          <a:bodyPr/>
          <a:lstStyle/>
          <a:p>
            <a:endParaRPr lang="en-US"/>
          </a:p>
        </p:txBody>
      </p:sp>
      <p:sp>
        <p:nvSpPr>
          <p:cNvPr id="15" name="Online Image Placeholder 14">
            <a:extLst>
              <a:ext uri="{FF2B5EF4-FFF2-40B4-BE49-F238E27FC236}">
                <a16:creationId xmlns:a16="http://schemas.microsoft.com/office/drawing/2014/main" id="{00B1AF2E-A4F2-40C2-8C41-F9243CD1BC62}"/>
              </a:ext>
            </a:extLst>
          </p:cNvPr>
          <p:cNvSpPr>
            <a:spLocks noGrp="1"/>
          </p:cNvSpPr>
          <p:nvPr>
            <p:ph type="clipArt" sz="quarter" idx="20"/>
          </p:nvPr>
        </p:nvSpPr>
        <p:spPr/>
      </p:sp>
      <p:sp>
        <p:nvSpPr>
          <p:cNvPr id="17" name="Online Image Placeholder 16">
            <a:extLst>
              <a:ext uri="{FF2B5EF4-FFF2-40B4-BE49-F238E27FC236}">
                <a16:creationId xmlns:a16="http://schemas.microsoft.com/office/drawing/2014/main" id="{A6936AFE-0063-4CED-A835-94784BA2EFA9}"/>
              </a:ext>
            </a:extLst>
          </p:cNvPr>
          <p:cNvSpPr>
            <a:spLocks noGrp="1"/>
          </p:cNvSpPr>
          <p:nvPr>
            <p:ph type="clipArt" sz="quarter" idx="21"/>
          </p:nvPr>
        </p:nvSpPr>
        <p:spPr/>
      </p:sp>
      <p:sp>
        <p:nvSpPr>
          <p:cNvPr id="19" name="Text Placeholder 18">
            <a:extLst>
              <a:ext uri="{FF2B5EF4-FFF2-40B4-BE49-F238E27FC236}">
                <a16:creationId xmlns:a16="http://schemas.microsoft.com/office/drawing/2014/main" id="{FB6022EC-AEC2-4F9C-8780-8F5CB9168175}"/>
              </a:ext>
            </a:extLst>
          </p:cNvPr>
          <p:cNvSpPr>
            <a:spLocks noGrp="1"/>
          </p:cNvSpPr>
          <p:nvPr>
            <p:ph type="body" sz="quarter" idx="18"/>
          </p:nvPr>
        </p:nvSpPr>
        <p:spPr/>
        <p:txBody>
          <a:bodyPr/>
          <a:lstStyle/>
          <a:p>
            <a:endParaRPr lang="en-US"/>
          </a:p>
        </p:txBody>
      </p:sp>
      <p:sp>
        <p:nvSpPr>
          <p:cNvPr id="21" name="Text Placeholder 20">
            <a:extLst>
              <a:ext uri="{FF2B5EF4-FFF2-40B4-BE49-F238E27FC236}">
                <a16:creationId xmlns:a16="http://schemas.microsoft.com/office/drawing/2014/main" id="{955DE5CF-C760-402E-BD3B-E7C3F6E3EE2C}"/>
              </a:ext>
            </a:extLst>
          </p:cNvPr>
          <p:cNvSpPr>
            <a:spLocks noGrp="1"/>
          </p:cNvSpPr>
          <p:nvPr>
            <p:ph type="body" sz="quarter" idx="12"/>
          </p:nvPr>
        </p:nvSpPr>
        <p:spPr>
          <a:xfrm>
            <a:off x="3512341" y="3169602"/>
            <a:ext cx="5167313" cy="518795"/>
          </a:xfrm>
        </p:spPr>
        <p:txBody>
          <a:bodyPr/>
          <a:lstStyle/>
          <a:p>
            <a:r>
              <a:rPr lang="en-US" sz="1800" spc="300" dirty="0"/>
              <a:t>THANK YOU very much for your time</a:t>
            </a:r>
            <a:endParaRPr lang="en-US" dirty="0"/>
          </a:p>
        </p:txBody>
      </p:sp>
    </p:spTree>
    <p:extLst>
      <p:ext uri="{BB962C8B-B14F-4D97-AF65-F5344CB8AC3E}">
        <p14:creationId xmlns:p14="http://schemas.microsoft.com/office/powerpoint/2010/main" val="92772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6375938" cy="884238"/>
          </a:xfrm>
        </p:spPr>
        <p:txBody>
          <a:bodyPr/>
          <a:lstStyle/>
          <a:p>
            <a:r>
              <a:rPr lang="en-US" dirty="0"/>
              <a:t>What are other people results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Page 2</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42731" y="2526460"/>
            <a:ext cx="1616048" cy="464872"/>
          </a:xfrm>
        </p:spPr>
        <p:txBody>
          <a:bodyPr>
            <a:normAutofit/>
          </a:bodyPr>
          <a:lstStyle/>
          <a:p>
            <a:pPr marL="0" indent="0">
              <a:buNone/>
            </a:pPr>
            <a:r>
              <a:rPr lang="en-US" dirty="0"/>
              <a:t>First strategy:</a:t>
            </a:r>
          </a:p>
          <a:p>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Content Placeholder 8">
            <a:extLst>
              <a:ext uri="{FF2B5EF4-FFF2-40B4-BE49-F238E27FC236}">
                <a16:creationId xmlns:a16="http://schemas.microsoft.com/office/drawing/2014/main" id="{8A67432C-EE7B-450D-B1A7-332D272250E8}"/>
              </a:ext>
            </a:extLst>
          </p:cNvPr>
          <p:cNvSpPr txBox="1">
            <a:spLocks/>
          </p:cNvSpPr>
          <p:nvPr/>
        </p:nvSpPr>
        <p:spPr>
          <a:xfrm>
            <a:off x="6070014" y="2497164"/>
            <a:ext cx="5479255" cy="433626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3FBDD661-BCF8-48FC-9E70-78536E4763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731" y="3011900"/>
            <a:ext cx="3515995" cy="2338705"/>
          </a:xfrm>
          <a:prstGeom prst="rect">
            <a:avLst/>
          </a:prstGeom>
          <a:ln>
            <a:noFill/>
          </a:ln>
          <a:effectLst>
            <a:outerShdw blurRad="292100" dist="139700" dir="2700000" algn="tl" rotWithShape="0">
              <a:srgbClr val="333333">
                <a:alpha val="65000"/>
              </a:srgbClr>
            </a:outerShdw>
          </a:effectLst>
        </p:spPr>
      </p:pic>
      <p:sp>
        <p:nvSpPr>
          <p:cNvPr id="12" name="Content Placeholder 8">
            <a:extLst>
              <a:ext uri="{FF2B5EF4-FFF2-40B4-BE49-F238E27FC236}">
                <a16:creationId xmlns:a16="http://schemas.microsoft.com/office/drawing/2014/main" id="{A7857FAE-9355-4969-AE6B-0C794BEE5D35}"/>
              </a:ext>
            </a:extLst>
          </p:cNvPr>
          <p:cNvSpPr txBox="1">
            <a:spLocks/>
          </p:cNvSpPr>
          <p:nvPr/>
        </p:nvSpPr>
        <p:spPr>
          <a:xfrm>
            <a:off x="1450755" y="5577174"/>
            <a:ext cx="2973023" cy="5704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effectLst/>
                <a:latin typeface="Calibri" panose="020F0502020204030204" pitchFamily="34" charset="0"/>
                <a:ea typeface="B Nazanin" panose="00000400000000000000" pitchFamily="2" charset="-78"/>
                <a:cs typeface="B Nazanin" panose="00000400000000000000" pitchFamily="2" charset="-78"/>
              </a:rPr>
              <a:t>( 13 </a:t>
            </a:r>
            <a:r>
              <a:rPr lang="en-US" sz="1800" dirty="0">
                <a:effectLst/>
                <a:latin typeface="Calibri" panose="020F0502020204030204" pitchFamily="34" charset="0"/>
                <a:ea typeface="B Nazanin" panose="00000400000000000000" pitchFamily="2" charset="-78"/>
              </a:rPr>
              <a:t>× </a:t>
            </a:r>
            <a:r>
              <a:rPr lang="en-US" sz="1800" dirty="0">
                <a:effectLst/>
                <a:latin typeface="Calibri" panose="020F0502020204030204" pitchFamily="34" charset="0"/>
                <a:ea typeface="B Nazanin" panose="00000400000000000000" pitchFamily="2" charset="-78"/>
                <a:cs typeface="B Nazanin" panose="00000400000000000000" pitchFamily="2" charset="-78"/>
              </a:rPr>
              <a:t>5 ) / 2  - 7.5 = 25</a:t>
            </a:r>
            <a:endParaRPr lang="en-US" dirty="0"/>
          </a:p>
        </p:txBody>
      </p:sp>
      <p:sp>
        <p:nvSpPr>
          <p:cNvPr id="13" name="Content Placeholder 8">
            <a:extLst>
              <a:ext uri="{FF2B5EF4-FFF2-40B4-BE49-F238E27FC236}">
                <a16:creationId xmlns:a16="http://schemas.microsoft.com/office/drawing/2014/main" id="{DB549ADD-C97E-49D3-A366-97EA0D7CFD34}"/>
              </a:ext>
            </a:extLst>
          </p:cNvPr>
          <p:cNvSpPr txBox="1">
            <a:spLocks/>
          </p:cNvSpPr>
          <p:nvPr/>
        </p:nvSpPr>
        <p:spPr>
          <a:xfrm>
            <a:off x="4491617" y="2505892"/>
            <a:ext cx="1616048" cy="46487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second strategy:</a:t>
            </a:r>
          </a:p>
          <a:p>
            <a:endParaRPr lang="en-US" dirty="0"/>
          </a:p>
        </p:txBody>
      </p:sp>
      <p:sp>
        <p:nvSpPr>
          <p:cNvPr id="15" name="Content Placeholder 8">
            <a:extLst>
              <a:ext uri="{FF2B5EF4-FFF2-40B4-BE49-F238E27FC236}">
                <a16:creationId xmlns:a16="http://schemas.microsoft.com/office/drawing/2014/main" id="{3433D8F3-EB0E-450A-9CCD-5BAE11E3C668}"/>
              </a:ext>
            </a:extLst>
          </p:cNvPr>
          <p:cNvSpPr txBox="1">
            <a:spLocks/>
          </p:cNvSpPr>
          <p:nvPr/>
        </p:nvSpPr>
        <p:spPr>
          <a:xfrm>
            <a:off x="5063332" y="5555454"/>
            <a:ext cx="2973023" cy="5704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effectLst/>
                <a:latin typeface="Calibri" panose="020F0502020204030204" pitchFamily="34" charset="0"/>
                <a:ea typeface="B Nazanin" panose="00000400000000000000" pitchFamily="2" charset="-78"/>
                <a:cs typeface="B Nazanin" panose="00000400000000000000" pitchFamily="2" charset="-78"/>
              </a:rPr>
              <a:t>( 13 </a:t>
            </a:r>
            <a:r>
              <a:rPr lang="en-US" sz="1800" dirty="0">
                <a:effectLst/>
                <a:latin typeface="Calibri" panose="020F0502020204030204" pitchFamily="34" charset="0"/>
                <a:ea typeface="B Nazanin" panose="00000400000000000000" pitchFamily="2" charset="-78"/>
              </a:rPr>
              <a:t>× </a:t>
            </a:r>
            <a:r>
              <a:rPr lang="en-US" sz="1800" dirty="0">
                <a:effectLst/>
                <a:latin typeface="Calibri" panose="020F0502020204030204" pitchFamily="34" charset="0"/>
                <a:ea typeface="B Nazanin" panose="00000400000000000000" pitchFamily="2" charset="-78"/>
                <a:cs typeface="B Nazanin" panose="00000400000000000000" pitchFamily="2" charset="-78"/>
              </a:rPr>
              <a:t>5 ) / 2  - 7.5 = 25</a:t>
            </a:r>
            <a:endParaRPr lang="en-US" dirty="0"/>
          </a:p>
        </p:txBody>
      </p:sp>
      <p:sp>
        <p:nvSpPr>
          <p:cNvPr id="2" name="Content Placeholder 8">
            <a:extLst>
              <a:ext uri="{FF2B5EF4-FFF2-40B4-BE49-F238E27FC236}">
                <a16:creationId xmlns:a16="http://schemas.microsoft.com/office/drawing/2014/main" id="{2D786E89-EEB2-4042-AFFE-461A359587DB}"/>
              </a:ext>
            </a:extLst>
          </p:cNvPr>
          <p:cNvSpPr txBox="1">
            <a:spLocks/>
          </p:cNvSpPr>
          <p:nvPr/>
        </p:nvSpPr>
        <p:spPr>
          <a:xfrm>
            <a:off x="8366371" y="2476596"/>
            <a:ext cx="1616048" cy="46487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third strategy:</a:t>
            </a:r>
          </a:p>
          <a:p>
            <a:endParaRPr lang="en-US" dirty="0"/>
          </a:p>
        </p:txBody>
      </p:sp>
      <p:sp>
        <p:nvSpPr>
          <p:cNvPr id="5" name="Content Placeholder 8">
            <a:extLst>
              <a:ext uri="{FF2B5EF4-FFF2-40B4-BE49-F238E27FC236}">
                <a16:creationId xmlns:a16="http://schemas.microsoft.com/office/drawing/2014/main" id="{4AA83572-2860-44EB-B0E3-21A7989F4C45}"/>
              </a:ext>
            </a:extLst>
          </p:cNvPr>
          <p:cNvSpPr txBox="1">
            <a:spLocks/>
          </p:cNvSpPr>
          <p:nvPr/>
        </p:nvSpPr>
        <p:spPr>
          <a:xfrm>
            <a:off x="8748663" y="5555454"/>
            <a:ext cx="2973023" cy="5704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a:lnSpc>
                <a:spcPct val="107000"/>
              </a:lnSpc>
              <a:spcBef>
                <a:spcPts val="0"/>
              </a:spcBef>
              <a:spcAft>
                <a:spcPts val="800"/>
              </a:spcAft>
              <a:buNone/>
            </a:pPr>
            <a:r>
              <a:rPr lang="en-US" sz="1800" dirty="0">
                <a:effectLst/>
                <a:latin typeface="Calibri" panose="020F0502020204030204" pitchFamily="34" charset="0"/>
                <a:ea typeface="B Nazanin" panose="00000400000000000000" pitchFamily="2" charset="-78"/>
                <a:cs typeface="B Nazanin" panose="00000400000000000000" pitchFamily="2" charset="-78"/>
              </a:rPr>
              <a:t>( 13 × 5 ) / 2  - 7.5 = </a:t>
            </a:r>
            <a:r>
              <a:rPr lang="en-US" sz="1800" dirty="0">
                <a:latin typeface="Calibri" panose="020F0502020204030204" pitchFamily="34" charset="0"/>
                <a:ea typeface="B Nazanin" panose="00000400000000000000" pitchFamily="2" charset="-78"/>
                <a:cs typeface="B Nazanin" panose="00000400000000000000" pitchFamily="2" charset="-78"/>
              </a:rPr>
              <a:t>35</a:t>
            </a:r>
            <a:endParaRPr lang="en-US" sz="1800" dirty="0">
              <a:effectLst/>
              <a:latin typeface="B Nazanin" panose="00000400000000000000" pitchFamily="2" charset="-78"/>
              <a:ea typeface="B Nazanin" panose="00000400000000000000" pitchFamily="2" charset="-78"/>
              <a:cs typeface="B Nazanin" panose="00000400000000000000" pitchFamily="2" charset="-78"/>
            </a:endParaRPr>
          </a:p>
        </p:txBody>
      </p:sp>
      <p:pic>
        <p:nvPicPr>
          <p:cNvPr id="19" name="Picture 18">
            <a:extLst>
              <a:ext uri="{FF2B5EF4-FFF2-40B4-BE49-F238E27FC236}">
                <a16:creationId xmlns:a16="http://schemas.microsoft.com/office/drawing/2014/main" id="{ACC081D2-6771-47C6-9D78-77B27686429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342" y="3038918"/>
            <a:ext cx="3498645" cy="228316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39AAEBB4-246A-497F-9036-1EED68448DEB}"/>
              </a:ext>
            </a:extLst>
          </p:cNvPr>
          <p:cNvPicPr/>
          <p:nvPr/>
        </p:nvPicPr>
        <p:blipFill>
          <a:blip r:embed="rId5">
            <a:extLst>
              <a:ext uri="{28A0092B-C50C-407E-A947-70E740481C1C}">
                <a14:useLocalDpi xmlns:a14="http://schemas.microsoft.com/office/drawing/2010/main" val="0"/>
              </a:ext>
            </a:extLst>
          </a:blip>
          <a:stretch>
            <a:fillRect/>
          </a:stretch>
        </p:blipFill>
        <p:spPr>
          <a:xfrm>
            <a:off x="8223041" y="3011900"/>
            <a:ext cx="3498645" cy="2283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246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INTRODUCTION to NN &amp; RL &amp; DQN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300435" y="710420"/>
            <a:ext cx="5897218" cy="884238"/>
          </a:xfrm>
        </p:spPr>
        <p:txBody>
          <a:bodyPr/>
          <a:lstStyle/>
          <a:p>
            <a:r>
              <a:rPr lang="en-US" dirty="0"/>
              <a:t>Neural networks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975" y="1644521"/>
            <a:ext cx="3017520" cy="464871"/>
          </a:xfrm>
        </p:spPr>
        <p:txBody>
          <a:bodyPr/>
          <a:lstStyle/>
          <a:p>
            <a:r>
              <a:rPr lang="en-US" dirty="0"/>
              <a:t>Quick 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0434" y="2497165"/>
            <a:ext cx="5479255" cy="3971137"/>
          </a:xfrm>
        </p:spPr>
        <p:txBody>
          <a:bodyPr>
            <a:normAutofit/>
          </a:bodyPr>
          <a:lstStyle/>
          <a:p>
            <a:r>
              <a:rPr lang="en-US" dirty="0"/>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p>
          <a:p>
            <a:r>
              <a:rPr lang="en-US" dirty="0"/>
              <a:t>It has different layers and by going from each layer to the next one a new set of computations will happen to our input so that by the time it has reached our final layer it will produce the desired answer to our problem in hand.</a:t>
            </a:r>
          </a:p>
          <a:p>
            <a:endParaRPr lang="en-US" dirty="0"/>
          </a:p>
          <a:p>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1026" name="Picture 2">
            <a:extLst>
              <a:ext uri="{FF2B5EF4-FFF2-40B4-BE49-F238E27FC236}">
                <a16:creationId xmlns:a16="http://schemas.microsoft.com/office/drawing/2014/main" id="{5AE9D607-CE90-4A8C-9949-31C36CCFC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673" y="1152539"/>
            <a:ext cx="5025668" cy="4251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748426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1956</TotalTime>
  <Words>1477</Words>
  <Application>Microsoft Office PowerPoint</Application>
  <PresentationFormat>Widescreen</PresentationFormat>
  <Paragraphs>377</Paragraphs>
  <Slides>68</Slides>
  <Notes>56</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B Nazanin</vt:lpstr>
      <vt:lpstr>Calibri</vt:lpstr>
      <vt:lpstr>Calibri Light</vt:lpstr>
      <vt:lpstr>Courier New</vt:lpstr>
      <vt:lpstr>Tw Cen MT</vt:lpstr>
      <vt:lpstr>Wingdings</vt:lpstr>
      <vt:lpstr>Office Theme</vt:lpstr>
      <vt:lpstr>Design &amp; simulation of an intelligent agent with RL</vt:lpstr>
      <vt:lpstr>Agenda</vt:lpstr>
      <vt:lpstr>Introduction</vt:lpstr>
      <vt:lpstr>What is the goal?</vt:lpstr>
      <vt:lpstr>Project summary</vt:lpstr>
      <vt:lpstr>What are other people results</vt:lpstr>
      <vt:lpstr>What are other people results</vt:lpstr>
      <vt:lpstr>INTRODUCTION to NN &amp; RL &amp; DQN</vt:lpstr>
      <vt:lpstr>Neural networks</vt:lpstr>
      <vt:lpstr>How it works</vt:lpstr>
      <vt:lpstr>Reinforcment learning</vt:lpstr>
      <vt:lpstr>What is an episode</vt:lpstr>
      <vt:lpstr>Q-table</vt:lpstr>
      <vt:lpstr>Explore exploit dilemma</vt:lpstr>
      <vt:lpstr>Different methods</vt:lpstr>
      <vt:lpstr>Deep q-networks</vt:lpstr>
      <vt:lpstr>Designing process</vt:lpstr>
      <vt:lpstr>summary</vt:lpstr>
      <vt:lpstr>simulation</vt:lpstr>
      <vt:lpstr>simulation</vt:lpstr>
      <vt:lpstr>simulation</vt:lpstr>
      <vt:lpstr>simulation</vt:lpstr>
      <vt:lpstr>simulation</vt:lpstr>
      <vt:lpstr>simulation</vt:lpstr>
      <vt:lpstr>simulation</vt:lpstr>
      <vt:lpstr>simulation</vt:lpstr>
      <vt:lpstr>NN code</vt:lpstr>
      <vt:lpstr>Neural network code</vt:lpstr>
      <vt:lpstr>Neural network code</vt:lpstr>
      <vt:lpstr>DQN code</vt:lpstr>
      <vt:lpstr>Deep Q-network code</vt:lpstr>
      <vt:lpstr>Deep Q-network code</vt:lpstr>
      <vt:lpstr>Deep Q-network code</vt:lpstr>
      <vt:lpstr>Deep Q-network code</vt:lpstr>
      <vt:lpstr>Deep Q-network code</vt:lpstr>
      <vt:lpstr>Deep Q-network code</vt:lpstr>
      <vt:lpstr>Deep Q-network code</vt:lpstr>
      <vt:lpstr>Deep Q-network code</vt:lpstr>
      <vt:lpstr>Deep Q-network code</vt:lpstr>
      <vt:lpstr>Main code</vt:lpstr>
      <vt:lpstr>main code</vt:lpstr>
      <vt:lpstr>main code</vt:lpstr>
      <vt:lpstr>main code</vt:lpstr>
      <vt:lpstr>main code</vt:lpstr>
      <vt:lpstr>main code</vt:lpstr>
      <vt:lpstr>main code</vt:lpstr>
      <vt:lpstr>main code</vt:lpstr>
      <vt:lpstr>main code</vt:lpstr>
      <vt:lpstr>Results</vt:lpstr>
      <vt:lpstr>Main parameters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What are other people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Alireza T</dc:creator>
  <cp:lastModifiedBy>Alireza T</cp:lastModifiedBy>
  <cp:revision>63</cp:revision>
  <dcterms:created xsi:type="dcterms:W3CDTF">2020-08-28T11:08:28Z</dcterms:created>
  <dcterms:modified xsi:type="dcterms:W3CDTF">2020-09-05T07:28:00Z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